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60" r:id="rId3"/>
    <p:sldId id="273" r:id="rId4"/>
    <p:sldId id="291" r:id="rId5"/>
    <p:sldId id="264" r:id="rId6"/>
    <p:sldId id="270" r:id="rId7"/>
    <p:sldId id="257" r:id="rId8"/>
    <p:sldId id="258" r:id="rId9"/>
    <p:sldId id="259" r:id="rId10"/>
    <p:sldId id="261" r:id="rId11"/>
    <p:sldId id="265" r:id="rId12"/>
    <p:sldId id="266" r:id="rId13"/>
    <p:sldId id="263" r:id="rId14"/>
    <p:sldId id="267" r:id="rId15"/>
    <p:sldId id="268" r:id="rId16"/>
    <p:sldId id="269" r:id="rId17"/>
    <p:sldId id="271" r:id="rId18"/>
    <p:sldId id="272" r:id="rId19"/>
    <p:sldId id="278" r:id="rId20"/>
    <p:sldId id="281" r:id="rId21"/>
    <p:sldId id="280" r:id="rId22"/>
    <p:sldId id="282" r:id="rId23"/>
    <p:sldId id="284" r:id="rId24"/>
    <p:sldId id="286" r:id="rId25"/>
    <p:sldId id="287" r:id="rId26"/>
    <p:sldId id="308" r:id="rId27"/>
    <p:sldId id="309" r:id="rId28"/>
    <p:sldId id="303" r:id="rId29"/>
    <p:sldId id="304" r:id="rId30"/>
    <p:sldId id="305" r:id="rId31"/>
    <p:sldId id="283" r:id="rId32"/>
    <p:sldId id="289" r:id="rId33"/>
    <p:sldId id="290" r:id="rId34"/>
    <p:sldId id="293" r:id="rId35"/>
    <p:sldId id="294" r:id="rId36"/>
    <p:sldId id="288" r:id="rId37"/>
    <p:sldId id="295" r:id="rId38"/>
    <p:sldId id="296" r:id="rId39"/>
    <p:sldId id="302" r:id="rId40"/>
    <p:sldId id="299" r:id="rId41"/>
    <p:sldId id="307" r:id="rId42"/>
    <p:sldId id="300" r:id="rId43"/>
    <p:sldId id="262" r:id="rId44"/>
    <p:sldId id="306" r:id="rId4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674"/>
    <p:restoredTop sz="94694"/>
  </p:normalViewPr>
  <p:slideViewPr>
    <p:cSldViewPr snapToGrid="0" snapToObjects="1">
      <p:cViewPr varScale="1">
        <p:scale>
          <a:sx n="128" d="100"/>
          <a:sy n="128" d="100"/>
        </p:scale>
        <p:origin x="1112"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8/29/22</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8/29/22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8/29/22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8/29/22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8/29/22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8/29/22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8/29/22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8/29/22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8/29/22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8/29/22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8/29/22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8/29/22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8/29/22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8/29/22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8/29/22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8/29/22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8/29/22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8/29/22</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Layout" Target="../slideLayouts/slideLayout2.xml"/><Relationship Id="rId1" Type="http://schemas.openxmlformats.org/officeDocument/2006/relationships/video" Target="https://www.youtube.com/embed/s7wmiS2mSXY?feature=oembed" TargetMode="External"/></Relationships>
</file>

<file path=ppt/slides/_rels/slide11.xml.rels><?xml version="1.0" encoding="UTF-8" standalone="yes"?>
<Relationships xmlns="http://schemas.openxmlformats.org/package/2006/relationships"><Relationship Id="rId2" Type="http://schemas.openxmlformats.org/officeDocument/2006/relationships/hyperlink" Target="https://www.mulesoft.com/resources/api/what-is-an-api"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hyperlink" Target="https://www.tutorialsteacher.com/csharp/csharp-data-types"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3.jpeg"/></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3.jpeg"/></Relationships>
</file>

<file path=ppt/slides/_rels/slide2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07E78F-2B01-D34C-8F13-63779519BCD6}"/>
              </a:ext>
            </a:extLst>
          </p:cNvPr>
          <p:cNvSpPr>
            <a:spLocks noGrp="1"/>
          </p:cNvSpPr>
          <p:nvPr>
            <p:ph type="ctrTitle"/>
          </p:nvPr>
        </p:nvSpPr>
        <p:spPr/>
        <p:txBody>
          <a:bodyPr/>
          <a:lstStyle/>
          <a:p>
            <a:r>
              <a:rPr lang="en-US" dirty="0"/>
              <a:t>Intro to api</a:t>
            </a:r>
            <a:r>
              <a:rPr lang="en-US" sz="3200" dirty="0"/>
              <a:t>s</a:t>
            </a:r>
          </a:p>
        </p:txBody>
      </p:sp>
      <p:sp>
        <p:nvSpPr>
          <p:cNvPr id="3" name="Subtitle 2">
            <a:extLst>
              <a:ext uri="{FF2B5EF4-FFF2-40B4-BE49-F238E27FC236}">
                <a16:creationId xmlns:a16="http://schemas.microsoft.com/office/drawing/2014/main" id="{01BCDE9E-3E7B-BA47-A177-555EE8693F24}"/>
              </a:ext>
            </a:extLst>
          </p:cNvPr>
          <p:cNvSpPr>
            <a:spLocks noGrp="1"/>
          </p:cNvSpPr>
          <p:nvPr>
            <p:ph type="subTitle" idx="1"/>
          </p:nvPr>
        </p:nvSpPr>
        <p:spPr>
          <a:xfrm>
            <a:off x="1876425" y="3603121"/>
            <a:ext cx="3222350" cy="591192"/>
          </a:xfrm>
        </p:spPr>
        <p:txBody>
          <a:bodyPr/>
          <a:lstStyle/>
          <a:p>
            <a:r>
              <a:rPr lang="en-US" dirty="0"/>
              <a:t>With Serra canca</a:t>
            </a:r>
          </a:p>
        </p:txBody>
      </p:sp>
      <p:sp>
        <p:nvSpPr>
          <p:cNvPr id="7" name="Rectangle 6">
            <a:extLst>
              <a:ext uri="{FF2B5EF4-FFF2-40B4-BE49-F238E27FC236}">
                <a16:creationId xmlns:a16="http://schemas.microsoft.com/office/drawing/2014/main" id="{E37FBB7D-1381-F649-AEDE-9B52EC2836B2}"/>
              </a:ext>
            </a:extLst>
          </p:cNvPr>
          <p:cNvSpPr/>
          <p:nvPr/>
        </p:nvSpPr>
        <p:spPr>
          <a:xfrm>
            <a:off x="3581145" y="460794"/>
            <a:ext cx="5029710" cy="1569660"/>
          </a:xfrm>
          <a:prstGeom prst="rect">
            <a:avLst/>
          </a:prstGeom>
          <a:noFill/>
        </p:spPr>
        <p:txBody>
          <a:bodyPr wrap="none" lIns="91440" tIns="45720" rIns="91440" bIns="45720">
            <a:spAutoFit/>
          </a:bodyPr>
          <a:lstStyle/>
          <a:p>
            <a:pPr algn="ctr"/>
            <a:r>
              <a:rPr lang="en-US" sz="96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rPr>
              <a:t>Welcome!</a:t>
            </a:r>
          </a:p>
        </p:txBody>
      </p:sp>
      <p:sp>
        <p:nvSpPr>
          <p:cNvPr id="8" name="TextBox 7">
            <a:extLst>
              <a:ext uri="{FF2B5EF4-FFF2-40B4-BE49-F238E27FC236}">
                <a16:creationId xmlns:a16="http://schemas.microsoft.com/office/drawing/2014/main" id="{C5CA392E-C306-0245-BBC7-224E0ECF9BAE}"/>
              </a:ext>
            </a:extLst>
          </p:cNvPr>
          <p:cNvSpPr txBox="1"/>
          <p:nvPr/>
        </p:nvSpPr>
        <p:spPr>
          <a:xfrm>
            <a:off x="5098775" y="4667982"/>
            <a:ext cx="6396816" cy="369332"/>
          </a:xfrm>
          <a:prstGeom prst="rect">
            <a:avLst/>
          </a:prstGeom>
          <a:noFill/>
        </p:spPr>
        <p:txBody>
          <a:bodyPr wrap="none" rtlCol="0">
            <a:spAutoFit/>
          </a:bodyPr>
          <a:lstStyle/>
          <a:p>
            <a:pPr marL="285750" indent="-285750">
              <a:buFont typeface="Arial" panose="020B0604020202020204" pitchFamily="34" charset="0"/>
              <a:buChar char="•"/>
            </a:pPr>
            <a:r>
              <a:rPr lang="en-US" dirty="0"/>
              <a:t>Write one fun / interesting thing you </a:t>
            </a:r>
            <a:r>
              <a:rPr lang="en-US"/>
              <a:t>did over </a:t>
            </a:r>
            <a:r>
              <a:rPr lang="en-US" dirty="0"/>
              <a:t>break in the chat!</a:t>
            </a:r>
          </a:p>
        </p:txBody>
      </p:sp>
      <p:sp>
        <p:nvSpPr>
          <p:cNvPr id="9" name="TextBox 8">
            <a:extLst>
              <a:ext uri="{FF2B5EF4-FFF2-40B4-BE49-F238E27FC236}">
                <a16:creationId xmlns:a16="http://schemas.microsoft.com/office/drawing/2014/main" id="{030A6469-FD32-8443-81CF-4C2C0DC9B3CD}"/>
              </a:ext>
            </a:extLst>
          </p:cNvPr>
          <p:cNvSpPr txBox="1"/>
          <p:nvPr/>
        </p:nvSpPr>
        <p:spPr>
          <a:xfrm>
            <a:off x="5466458" y="4318312"/>
            <a:ext cx="904607" cy="369332"/>
          </a:xfrm>
          <a:prstGeom prst="rect">
            <a:avLst/>
          </a:prstGeom>
          <a:noFill/>
        </p:spPr>
        <p:txBody>
          <a:bodyPr wrap="none" rtlCol="0">
            <a:spAutoFit/>
          </a:bodyPr>
          <a:lstStyle/>
          <a:p>
            <a:r>
              <a:rPr lang="en-US" dirty="0"/>
              <a:t>TO-DO:</a:t>
            </a:r>
          </a:p>
        </p:txBody>
      </p:sp>
      <p:sp>
        <p:nvSpPr>
          <p:cNvPr id="10" name="TextBox 9">
            <a:extLst>
              <a:ext uri="{FF2B5EF4-FFF2-40B4-BE49-F238E27FC236}">
                <a16:creationId xmlns:a16="http://schemas.microsoft.com/office/drawing/2014/main" id="{6C9AC0A7-13F8-8B4A-ACF9-7E59CE08161B}"/>
              </a:ext>
            </a:extLst>
          </p:cNvPr>
          <p:cNvSpPr txBox="1"/>
          <p:nvPr/>
        </p:nvSpPr>
        <p:spPr>
          <a:xfrm>
            <a:off x="6677152" y="3714051"/>
            <a:ext cx="3340530" cy="369332"/>
          </a:xfrm>
          <a:prstGeom prst="rect">
            <a:avLst/>
          </a:prstGeom>
          <a:noFill/>
        </p:spPr>
        <p:txBody>
          <a:bodyPr wrap="none" rtlCol="0">
            <a:spAutoFit/>
          </a:bodyPr>
          <a:lstStyle/>
          <a:p>
            <a:r>
              <a:rPr lang="en-US" u="sng" dirty="0"/>
              <a:t>Before-Class 5 Minute Grace Time</a:t>
            </a:r>
          </a:p>
        </p:txBody>
      </p:sp>
    </p:spTree>
    <p:extLst>
      <p:ext uri="{BB962C8B-B14F-4D97-AF65-F5344CB8AC3E}">
        <p14:creationId xmlns:p14="http://schemas.microsoft.com/office/powerpoint/2010/main" val="32136066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8FEC26B-D87F-EC4E-81B9-FBD8FC9D34E3}"/>
              </a:ext>
            </a:extLst>
          </p:cNvPr>
          <p:cNvSpPr txBox="1"/>
          <p:nvPr/>
        </p:nvSpPr>
        <p:spPr>
          <a:xfrm>
            <a:off x="1458098" y="111212"/>
            <a:ext cx="9601199" cy="923330"/>
          </a:xfrm>
          <a:prstGeom prst="rect">
            <a:avLst/>
          </a:prstGeom>
          <a:noFill/>
        </p:spPr>
        <p:txBody>
          <a:bodyPr wrap="square" rtlCol="0">
            <a:spAutoFit/>
          </a:bodyPr>
          <a:lstStyle/>
          <a:p>
            <a:r>
              <a:rPr lang="en-US" dirty="0">
                <a:solidFill>
                  <a:schemeClr val="bg1"/>
                </a:solidFill>
              </a:rPr>
              <a:t>Software company Mulesoft (they make a lot of </a:t>
            </a:r>
            <a:r>
              <a:rPr lang="en-US" b="1" dirty="0">
                <a:solidFill>
                  <a:schemeClr val="bg1"/>
                </a:solidFill>
              </a:rPr>
              <a:t>integration software</a:t>
            </a:r>
            <a:r>
              <a:rPr lang="en-US" dirty="0">
                <a:solidFill>
                  <a:schemeClr val="bg1"/>
                </a:solidFill>
              </a:rPr>
              <a:t>, which connects major pieces of software in order to prevent any isolated data) has put together a pretty good video on what an API is:</a:t>
            </a:r>
          </a:p>
        </p:txBody>
      </p:sp>
      <p:pic>
        <p:nvPicPr>
          <p:cNvPr id="2" name="Online Media 1" descr="What is an API?">
            <a:hlinkClick r:id="" action="ppaction://media"/>
            <a:extLst>
              <a:ext uri="{FF2B5EF4-FFF2-40B4-BE49-F238E27FC236}">
                <a16:creationId xmlns:a16="http://schemas.microsoft.com/office/drawing/2014/main" id="{2DDF9115-7C75-A640-B3B2-E8CA347A7C50}"/>
              </a:ext>
            </a:extLst>
          </p:cNvPr>
          <p:cNvPicPr>
            <a:picLocks noRot="1" noChangeAspect="1"/>
          </p:cNvPicPr>
          <p:nvPr>
            <a:videoFile r:link="rId1"/>
          </p:nvPr>
        </p:nvPicPr>
        <p:blipFill>
          <a:blip r:embed="rId3"/>
          <a:stretch>
            <a:fillRect/>
          </a:stretch>
        </p:blipFill>
        <p:spPr>
          <a:xfrm>
            <a:off x="1581665" y="1150736"/>
            <a:ext cx="9477632" cy="5237705"/>
          </a:xfrm>
          <a:prstGeom prst="rect">
            <a:avLst/>
          </a:prstGeom>
        </p:spPr>
      </p:pic>
    </p:spTree>
    <p:extLst>
      <p:ext uri="{BB962C8B-B14F-4D97-AF65-F5344CB8AC3E}">
        <p14:creationId xmlns:p14="http://schemas.microsoft.com/office/powerpoint/2010/main" val="3153889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8FEC26B-D87F-EC4E-81B9-FBD8FC9D34E3}"/>
              </a:ext>
            </a:extLst>
          </p:cNvPr>
          <p:cNvSpPr txBox="1"/>
          <p:nvPr/>
        </p:nvSpPr>
        <p:spPr>
          <a:xfrm>
            <a:off x="1396314" y="612844"/>
            <a:ext cx="9601199" cy="5724644"/>
          </a:xfrm>
          <a:prstGeom prst="rect">
            <a:avLst/>
          </a:prstGeom>
          <a:noFill/>
        </p:spPr>
        <p:txBody>
          <a:bodyPr wrap="square" rtlCol="0">
            <a:spAutoFit/>
          </a:bodyPr>
          <a:lstStyle/>
          <a:p>
            <a:r>
              <a:rPr lang="en-US" sz="2400" dirty="0">
                <a:solidFill>
                  <a:schemeClr val="bg1"/>
                </a:solidFill>
              </a:rPr>
              <a:t>Mulesoft also had this to say about today’s APIs: </a:t>
            </a:r>
          </a:p>
          <a:p>
            <a:endParaRPr lang="en-US" dirty="0">
              <a:solidFill>
                <a:schemeClr val="bg1"/>
              </a:solidFill>
            </a:endParaRPr>
          </a:p>
          <a:p>
            <a:r>
              <a:rPr lang="en-US" b="1" dirty="0">
                <a:solidFill>
                  <a:schemeClr val="bg1"/>
                </a:solidFill>
              </a:rPr>
              <a:t>Over the years, what an “API” is </a:t>
            </a:r>
            <a:r>
              <a:rPr lang="en-US" b="1">
                <a:solidFill>
                  <a:schemeClr val="bg1"/>
                </a:solidFill>
              </a:rPr>
              <a:t>has often been described as </a:t>
            </a:r>
            <a:r>
              <a:rPr lang="en-US" b="1" dirty="0">
                <a:solidFill>
                  <a:schemeClr val="bg1"/>
                </a:solidFill>
              </a:rPr>
              <a:t>any sort of generic connectivity interface to an application. More recently, however, the modern API has taken on some characteristics that make them extraordinarily valuable and useful…</a:t>
            </a: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r>
              <a:rPr lang="en-US" dirty="0">
                <a:solidFill>
                  <a:schemeClr val="bg1"/>
                </a:solidFill>
              </a:rPr>
              <a:t>Modern APIs adhere to standards (typically </a:t>
            </a:r>
            <a:r>
              <a:rPr lang="en-US" b="1" dirty="0">
                <a:solidFill>
                  <a:schemeClr val="bg1"/>
                </a:solidFill>
              </a:rPr>
              <a:t>HTTP</a:t>
            </a:r>
            <a:r>
              <a:rPr lang="en-US" dirty="0">
                <a:solidFill>
                  <a:schemeClr val="bg1"/>
                </a:solidFill>
              </a:rPr>
              <a:t> and </a:t>
            </a:r>
            <a:r>
              <a:rPr lang="en-US" b="1" dirty="0">
                <a:solidFill>
                  <a:schemeClr val="bg1"/>
                </a:solidFill>
              </a:rPr>
              <a:t>REST</a:t>
            </a:r>
            <a:r>
              <a:rPr lang="en-US" dirty="0">
                <a:solidFill>
                  <a:schemeClr val="bg1"/>
                </a:solidFill>
              </a:rPr>
              <a:t>), that are developer-friendly, easily accessible and understood broadly.</a:t>
            </a:r>
          </a:p>
          <a:p>
            <a:endParaRPr lang="en-US" dirty="0">
              <a:solidFill>
                <a:schemeClr val="bg1"/>
              </a:solidFill>
            </a:endParaRPr>
          </a:p>
          <a:p>
            <a:pPr marL="285750" indent="-285750">
              <a:buFont typeface="Arial" panose="020B0604020202020204" pitchFamily="34" charset="0"/>
              <a:buChar char="•"/>
            </a:pPr>
            <a:r>
              <a:rPr lang="en-US" dirty="0">
                <a:solidFill>
                  <a:schemeClr val="bg1"/>
                </a:solidFill>
              </a:rPr>
              <a:t>They are treated more like products than code. They are designed for consumption by specific audiences (e.g., mobile developers), they are documented, and they are versioned in a way that users can have certain expectations of its maintenance and lifecycle.</a:t>
            </a:r>
          </a:p>
          <a:p>
            <a:endParaRPr lang="en-US" dirty="0">
              <a:solidFill>
                <a:schemeClr val="bg1"/>
              </a:solidFill>
            </a:endParaRPr>
          </a:p>
          <a:p>
            <a:pPr marL="285750" indent="-285750">
              <a:buFont typeface="Arial" panose="020B0604020202020204" pitchFamily="34" charset="0"/>
              <a:buChar char="•"/>
            </a:pPr>
            <a:r>
              <a:rPr lang="en-US" dirty="0">
                <a:solidFill>
                  <a:schemeClr val="bg1"/>
                </a:solidFill>
              </a:rPr>
              <a:t>Because they are much more standardized, they have a much stronger discipline for security and governance, as well as monitored and managed for performance and scale.</a:t>
            </a:r>
          </a:p>
          <a:p>
            <a:endParaRPr lang="en-US" dirty="0">
              <a:solidFill>
                <a:schemeClr val="bg1"/>
              </a:solidFill>
            </a:endParaRPr>
          </a:p>
          <a:p>
            <a:pPr marL="285750" indent="-285750">
              <a:buFont typeface="Arial" panose="020B0604020202020204" pitchFamily="34" charset="0"/>
              <a:buChar char="•"/>
            </a:pPr>
            <a:r>
              <a:rPr lang="en-US" dirty="0">
                <a:solidFill>
                  <a:schemeClr val="bg1"/>
                </a:solidFill>
              </a:rPr>
              <a:t>As any other piece of productized software, the modern API has its own </a:t>
            </a:r>
            <a:r>
              <a:rPr lang="en-US" b="1" dirty="0">
                <a:solidFill>
                  <a:schemeClr val="bg1"/>
                </a:solidFill>
              </a:rPr>
              <a:t>software development lifecycle (SDLC) </a:t>
            </a:r>
            <a:r>
              <a:rPr lang="en-US" dirty="0">
                <a:solidFill>
                  <a:schemeClr val="bg1"/>
                </a:solidFill>
              </a:rPr>
              <a:t>of designing, testing, building, managing, and versioning.  Also, modern APIs are well-documented for consumption and versioning.</a:t>
            </a:r>
          </a:p>
          <a:p>
            <a:endParaRPr lang="en-US" dirty="0">
              <a:solidFill>
                <a:schemeClr val="bg1"/>
              </a:solidFill>
            </a:endParaRPr>
          </a:p>
        </p:txBody>
      </p:sp>
      <p:sp>
        <p:nvSpPr>
          <p:cNvPr id="3" name="TextBox 2">
            <a:extLst>
              <a:ext uri="{FF2B5EF4-FFF2-40B4-BE49-F238E27FC236}">
                <a16:creationId xmlns:a16="http://schemas.microsoft.com/office/drawing/2014/main" id="{5EDFD516-D1E7-6148-8C56-E908324B8F66}"/>
              </a:ext>
            </a:extLst>
          </p:cNvPr>
          <p:cNvSpPr txBox="1"/>
          <p:nvPr/>
        </p:nvSpPr>
        <p:spPr>
          <a:xfrm>
            <a:off x="7451697" y="6106655"/>
            <a:ext cx="3657027" cy="276999"/>
          </a:xfrm>
          <a:prstGeom prst="rect">
            <a:avLst/>
          </a:prstGeom>
          <a:noFill/>
        </p:spPr>
        <p:txBody>
          <a:bodyPr wrap="none" rtlCol="0">
            <a:spAutoFit/>
          </a:bodyPr>
          <a:lstStyle/>
          <a:p>
            <a:r>
              <a:rPr lang="en-US" sz="1200" dirty="0">
                <a:solidFill>
                  <a:schemeClr val="bg2">
                    <a:lumMod val="60000"/>
                    <a:lumOff val="40000"/>
                  </a:schemeClr>
                </a:solidFill>
                <a:hlinkClick r:id="rId2">
                  <a:extLst>
                    <a:ext uri="{A12FA001-AC4F-418D-AE19-62706E023703}">
                      <ahyp:hlinkClr xmlns:ahyp="http://schemas.microsoft.com/office/drawing/2018/hyperlinkcolor" val="tx"/>
                    </a:ext>
                  </a:extLst>
                </a:hlinkClick>
              </a:rPr>
              <a:t>https://www.mulesoft.com/resources/api/what-is-an-api</a:t>
            </a:r>
            <a:endParaRPr lang="en-US" sz="1200" dirty="0">
              <a:solidFill>
                <a:schemeClr val="bg2">
                  <a:lumMod val="60000"/>
                  <a:lumOff val="40000"/>
                </a:schemeClr>
              </a:solidFill>
            </a:endParaRPr>
          </a:p>
        </p:txBody>
      </p:sp>
    </p:spTree>
    <p:extLst>
      <p:ext uri="{BB962C8B-B14F-4D97-AF65-F5344CB8AC3E}">
        <p14:creationId xmlns:p14="http://schemas.microsoft.com/office/powerpoint/2010/main" val="10916399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8FEC26B-D87F-EC4E-81B9-FBD8FC9D34E3}"/>
              </a:ext>
            </a:extLst>
          </p:cNvPr>
          <p:cNvSpPr txBox="1"/>
          <p:nvPr/>
        </p:nvSpPr>
        <p:spPr>
          <a:xfrm>
            <a:off x="942282" y="1182231"/>
            <a:ext cx="10307436" cy="2308324"/>
          </a:xfrm>
          <a:prstGeom prst="rect">
            <a:avLst/>
          </a:prstGeom>
          <a:noFill/>
        </p:spPr>
        <p:txBody>
          <a:bodyPr wrap="square" rtlCol="0">
            <a:spAutoFit/>
          </a:bodyPr>
          <a:lstStyle/>
          <a:p>
            <a:pPr marL="342900" indent="-342900">
              <a:buFont typeface="Arial" panose="020B0604020202020204" pitchFamily="34" charset="0"/>
              <a:buChar char="•"/>
            </a:pPr>
            <a:r>
              <a:rPr lang="en-US" sz="2400" dirty="0">
                <a:solidFill>
                  <a:schemeClr val="bg1"/>
                </a:solidFill>
              </a:rPr>
              <a:t>Brainstorm and produce </a:t>
            </a:r>
            <a:r>
              <a:rPr lang="en-US" sz="2400" b="1" dirty="0">
                <a:solidFill>
                  <a:schemeClr val="bg1"/>
                </a:solidFill>
              </a:rPr>
              <a:t>3</a:t>
            </a:r>
            <a:r>
              <a:rPr lang="en-US" sz="2400" dirty="0">
                <a:solidFill>
                  <a:schemeClr val="bg1"/>
                </a:solidFill>
              </a:rPr>
              <a:t> solid ideas for an API one could call to manipulate (get, update, or delete) information from another source (and yes, you may use the weather app example)!</a:t>
            </a:r>
          </a:p>
          <a:p>
            <a:pPr marL="342900" indent="-342900">
              <a:buFont typeface="Arial" panose="020B0604020202020204" pitchFamily="34" charset="0"/>
              <a:buChar char="•"/>
            </a:pPr>
            <a:r>
              <a:rPr lang="en-US" sz="2400" dirty="0">
                <a:solidFill>
                  <a:schemeClr val="bg1"/>
                </a:solidFill>
              </a:rPr>
              <a:t>For each API, write down at least </a:t>
            </a:r>
            <a:r>
              <a:rPr lang="en-US" sz="2400" b="1" dirty="0">
                <a:solidFill>
                  <a:schemeClr val="bg1"/>
                </a:solidFill>
              </a:rPr>
              <a:t>3</a:t>
            </a:r>
            <a:r>
              <a:rPr lang="en-US" sz="2400" dirty="0">
                <a:solidFill>
                  <a:schemeClr val="bg1"/>
                </a:solidFill>
              </a:rPr>
              <a:t> different variables that the user could input in order to get the results they want. Use C# data types! A list of them can be found here: </a:t>
            </a:r>
          </a:p>
        </p:txBody>
      </p:sp>
      <p:sp>
        <p:nvSpPr>
          <p:cNvPr id="2" name="Rectangle 1">
            <a:extLst>
              <a:ext uri="{FF2B5EF4-FFF2-40B4-BE49-F238E27FC236}">
                <a16:creationId xmlns:a16="http://schemas.microsoft.com/office/drawing/2014/main" id="{883FA516-1842-D04C-93DC-3A354F946EE7}"/>
              </a:ext>
            </a:extLst>
          </p:cNvPr>
          <p:cNvSpPr/>
          <p:nvPr/>
        </p:nvSpPr>
        <p:spPr>
          <a:xfrm>
            <a:off x="4624283" y="153660"/>
            <a:ext cx="2943434" cy="923330"/>
          </a:xfrm>
          <a:prstGeom prst="rect">
            <a:avLst/>
          </a:prstGeom>
          <a:noFill/>
        </p:spPr>
        <p:txBody>
          <a:bodyPr wrap="none" lIns="91440" tIns="45720" rIns="91440" bIns="45720">
            <a:spAutoFit/>
          </a:bodyPr>
          <a:lstStyle/>
          <a:p>
            <a:pPr algn="ctr"/>
            <a:r>
              <a:rPr lang="en-US" sz="5400" b="1" cap="none" spc="0" dirty="0">
                <a:ln w="12700">
                  <a:solidFill>
                    <a:schemeClr val="accent5"/>
                  </a:solidFill>
                  <a:prstDash val="solid"/>
                </a:ln>
                <a:pattFill prst="ltDnDiag">
                  <a:fgClr>
                    <a:schemeClr val="accent5">
                      <a:lumMod val="60000"/>
                      <a:lumOff val="40000"/>
                    </a:schemeClr>
                  </a:fgClr>
                  <a:bgClr>
                    <a:schemeClr val="bg1"/>
                  </a:bgClr>
                </a:pattFill>
                <a:effectLst/>
              </a:rPr>
              <a:t>Activity 1</a:t>
            </a:r>
          </a:p>
        </p:txBody>
      </p:sp>
      <p:sp>
        <p:nvSpPr>
          <p:cNvPr id="3" name="TextBox 2">
            <a:extLst>
              <a:ext uri="{FF2B5EF4-FFF2-40B4-BE49-F238E27FC236}">
                <a16:creationId xmlns:a16="http://schemas.microsoft.com/office/drawing/2014/main" id="{C6998D60-A49C-7643-B609-77D06B724267}"/>
              </a:ext>
            </a:extLst>
          </p:cNvPr>
          <p:cNvSpPr txBox="1"/>
          <p:nvPr/>
        </p:nvSpPr>
        <p:spPr>
          <a:xfrm>
            <a:off x="2689964" y="3859887"/>
            <a:ext cx="9161584" cy="1815882"/>
          </a:xfrm>
          <a:prstGeom prst="rect">
            <a:avLst/>
          </a:prstGeom>
          <a:noFill/>
        </p:spPr>
        <p:txBody>
          <a:bodyPr wrap="square" rtlCol="0">
            <a:spAutoFit/>
          </a:bodyPr>
          <a:lstStyle/>
          <a:p>
            <a:r>
              <a:rPr lang="en-US" sz="2800" dirty="0">
                <a:solidFill>
                  <a:schemeClr val="bg1"/>
                </a:solidFill>
              </a:rPr>
              <a:t>Example: </a:t>
            </a:r>
            <a:r>
              <a:rPr lang="en-US" sz="2800" b="1" dirty="0">
                <a:solidFill>
                  <a:schemeClr val="bg1"/>
                </a:solidFill>
              </a:rPr>
              <a:t>Train Times API </a:t>
            </a:r>
          </a:p>
          <a:p>
            <a:r>
              <a:rPr lang="en-US" sz="2800" dirty="0">
                <a:solidFill>
                  <a:schemeClr val="bg1"/>
                </a:solidFill>
              </a:rPr>
              <a:t>			1. </a:t>
            </a:r>
            <a:r>
              <a:rPr lang="en-US" sz="2800" dirty="0" err="1">
                <a:solidFill>
                  <a:schemeClr val="bg1"/>
                </a:solidFill>
              </a:rPr>
              <a:t>DateAndTime</a:t>
            </a:r>
            <a:r>
              <a:rPr lang="en-US" sz="2800" dirty="0">
                <a:solidFill>
                  <a:schemeClr val="bg1"/>
                </a:solidFill>
              </a:rPr>
              <a:t> - </a:t>
            </a:r>
            <a:r>
              <a:rPr lang="en-US" sz="2800" dirty="0" err="1">
                <a:solidFill>
                  <a:schemeClr val="bg1"/>
                </a:solidFill>
              </a:rPr>
              <a:t>DateTime</a:t>
            </a:r>
            <a:endParaRPr lang="en-US" sz="2800" dirty="0">
              <a:solidFill>
                <a:schemeClr val="bg1"/>
              </a:solidFill>
            </a:endParaRPr>
          </a:p>
          <a:p>
            <a:r>
              <a:rPr lang="en-US" sz="2800" dirty="0">
                <a:solidFill>
                  <a:schemeClr val="bg1"/>
                </a:solidFill>
              </a:rPr>
              <a:t>			2. </a:t>
            </a:r>
            <a:r>
              <a:rPr lang="en-US" sz="2800" dirty="0" err="1">
                <a:solidFill>
                  <a:schemeClr val="bg1"/>
                </a:solidFill>
              </a:rPr>
              <a:t>FinalStopStationId</a:t>
            </a:r>
            <a:r>
              <a:rPr lang="en-US" sz="2800" dirty="0">
                <a:solidFill>
                  <a:schemeClr val="bg1"/>
                </a:solidFill>
              </a:rPr>
              <a:t> - Int</a:t>
            </a:r>
          </a:p>
          <a:p>
            <a:r>
              <a:rPr lang="en-US" sz="2800" dirty="0">
                <a:solidFill>
                  <a:schemeClr val="bg1"/>
                </a:solidFill>
              </a:rPr>
              <a:t>			3. </a:t>
            </a:r>
            <a:r>
              <a:rPr lang="en-US" sz="2800" dirty="0" err="1">
                <a:solidFill>
                  <a:schemeClr val="bg1"/>
                </a:solidFill>
              </a:rPr>
              <a:t>ExpressOnly</a:t>
            </a:r>
            <a:r>
              <a:rPr lang="en-US" sz="2800" dirty="0">
                <a:solidFill>
                  <a:schemeClr val="bg1"/>
                </a:solidFill>
              </a:rPr>
              <a:t> - Bool</a:t>
            </a:r>
          </a:p>
        </p:txBody>
      </p:sp>
      <p:sp>
        <p:nvSpPr>
          <p:cNvPr id="4" name="TextBox 3">
            <a:extLst>
              <a:ext uri="{FF2B5EF4-FFF2-40B4-BE49-F238E27FC236}">
                <a16:creationId xmlns:a16="http://schemas.microsoft.com/office/drawing/2014/main" id="{27F6006A-E2BE-8441-BA46-41303FF43B86}"/>
              </a:ext>
            </a:extLst>
          </p:cNvPr>
          <p:cNvSpPr txBox="1"/>
          <p:nvPr/>
        </p:nvSpPr>
        <p:spPr>
          <a:xfrm>
            <a:off x="2728546" y="3043358"/>
            <a:ext cx="6878441" cy="400110"/>
          </a:xfrm>
          <a:prstGeom prst="rect">
            <a:avLst/>
          </a:prstGeom>
          <a:noFill/>
        </p:spPr>
        <p:txBody>
          <a:bodyPr wrap="square" rtlCol="0">
            <a:spAutoFit/>
          </a:bodyPr>
          <a:lstStyle/>
          <a:p>
            <a:r>
              <a:rPr lang="en-US" sz="2000" dirty="0">
                <a:solidFill>
                  <a:schemeClr val="bg2">
                    <a:lumMod val="60000"/>
                    <a:lumOff val="40000"/>
                  </a:schemeClr>
                </a:solidFill>
                <a:hlinkClick r:id="rId2">
                  <a:extLst>
                    <a:ext uri="{A12FA001-AC4F-418D-AE19-62706E023703}">
                      <ahyp:hlinkClr xmlns:ahyp="http://schemas.microsoft.com/office/drawing/2018/hyperlinkcolor" val="tx"/>
                    </a:ext>
                  </a:extLst>
                </a:hlinkClick>
              </a:rPr>
              <a:t>https://www.tutorialsteacher.com/csharp/csharp-data-types</a:t>
            </a:r>
            <a:endParaRPr lang="en-US" sz="2000" dirty="0">
              <a:solidFill>
                <a:schemeClr val="bg2">
                  <a:lumMod val="60000"/>
                  <a:lumOff val="40000"/>
                </a:schemeClr>
              </a:solidFill>
            </a:endParaRPr>
          </a:p>
        </p:txBody>
      </p:sp>
      <p:sp>
        <p:nvSpPr>
          <p:cNvPr id="6" name="TextBox 5">
            <a:extLst>
              <a:ext uri="{FF2B5EF4-FFF2-40B4-BE49-F238E27FC236}">
                <a16:creationId xmlns:a16="http://schemas.microsoft.com/office/drawing/2014/main" id="{8CCE4B7A-DE8B-AE44-BF38-D8DC20B4F596}"/>
              </a:ext>
            </a:extLst>
          </p:cNvPr>
          <p:cNvSpPr txBox="1"/>
          <p:nvPr/>
        </p:nvSpPr>
        <p:spPr>
          <a:xfrm>
            <a:off x="5384305" y="5845046"/>
            <a:ext cx="4900893" cy="400110"/>
          </a:xfrm>
          <a:prstGeom prst="rect">
            <a:avLst/>
          </a:prstGeom>
          <a:noFill/>
        </p:spPr>
        <p:txBody>
          <a:bodyPr wrap="none" rtlCol="0">
            <a:spAutoFit/>
          </a:bodyPr>
          <a:lstStyle/>
          <a:p>
            <a:r>
              <a:rPr lang="en-US" sz="2000" dirty="0">
                <a:solidFill>
                  <a:schemeClr val="bg1"/>
                </a:solidFill>
              </a:rPr>
              <a:t>* Remember, this is due at 11:45pm tomorrow!</a:t>
            </a:r>
          </a:p>
        </p:txBody>
      </p:sp>
    </p:spTree>
    <p:extLst>
      <p:ext uri="{BB962C8B-B14F-4D97-AF65-F5344CB8AC3E}">
        <p14:creationId xmlns:p14="http://schemas.microsoft.com/office/powerpoint/2010/main" val="28871776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02E8E3-0158-704A-8DCD-90CA2CD4ADE8}"/>
              </a:ext>
            </a:extLst>
          </p:cNvPr>
          <p:cNvSpPr>
            <a:spLocks noGrp="1"/>
          </p:cNvSpPr>
          <p:nvPr>
            <p:ph type="title"/>
          </p:nvPr>
        </p:nvSpPr>
        <p:spPr>
          <a:xfrm>
            <a:off x="1141413" y="-78138"/>
            <a:ext cx="9905998" cy="1478570"/>
          </a:xfrm>
        </p:spPr>
        <p:txBody>
          <a:bodyPr>
            <a:normAutofit/>
          </a:bodyPr>
          <a:lstStyle/>
          <a:p>
            <a:pPr algn="ctr"/>
            <a:r>
              <a:rPr lang="en-US" dirty="0">
                <a:solidFill>
                  <a:schemeClr val="bg1"/>
                </a:solidFill>
              </a:rPr>
              <a:t>History of api</a:t>
            </a:r>
            <a:r>
              <a:rPr lang="en-US" sz="2400" dirty="0">
                <a:solidFill>
                  <a:schemeClr val="bg1"/>
                </a:solidFill>
              </a:rPr>
              <a:t>s</a:t>
            </a:r>
            <a:r>
              <a:rPr lang="en-US" dirty="0">
                <a:solidFill>
                  <a:schemeClr val="bg1"/>
                </a:solidFill>
              </a:rPr>
              <a:t>: 40</a:t>
            </a:r>
            <a:r>
              <a:rPr lang="en-US" sz="2400" dirty="0">
                <a:solidFill>
                  <a:schemeClr val="bg1"/>
                </a:solidFill>
              </a:rPr>
              <a:t>s</a:t>
            </a:r>
            <a:r>
              <a:rPr lang="en-US" dirty="0">
                <a:solidFill>
                  <a:schemeClr val="bg1"/>
                </a:solidFill>
              </a:rPr>
              <a:t> – 50</a:t>
            </a:r>
            <a:r>
              <a:rPr lang="en-US" sz="2400" dirty="0">
                <a:solidFill>
                  <a:schemeClr val="bg1"/>
                </a:solidFill>
              </a:rPr>
              <a:t>s</a:t>
            </a:r>
          </a:p>
        </p:txBody>
      </p:sp>
      <p:sp>
        <p:nvSpPr>
          <p:cNvPr id="3" name="Content Placeholder 2">
            <a:extLst>
              <a:ext uri="{FF2B5EF4-FFF2-40B4-BE49-F238E27FC236}">
                <a16:creationId xmlns:a16="http://schemas.microsoft.com/office/drawing/2014/main" id="{53E2F477-F3E2-7D4D-AB98-98007A7F5795}"/>
              </a:ext>
            </a:extLst>
          </p:cNvPr>
          <p:cNvSpPr>
            <a:spLocks noGrp="1"/>
          </p:cNvSpPr>
          <p:nvPr>
            <p:ph idx="1"/>
          </p:nvPr>
        </p:nvSpPr>
        <p:spPr>
          <a:xfrm>
            <a:off x="5416442" y="1068415"/>
            <a:ext cx="6640056" cy="5685890"/>
          </a:xfrm>
        </p:spPr>
        <p:txBody>
          <a:bodyPr>
            <a:normAutofit fontScale="85000" lnSpcReduction="20000"/>
          </a:bodyPr>
          <a:lstStyle/>
          <a:p>
            <a:r>
              <a:rPr lang="en-US" b="1" dirty="0">
                <a:solidFill>
                  <a:schemeClr val="bg1"/>
                </a:solidFill>
              </a:rPr>
              <a:t>David Wheeler </a:t>
            </a:r>
            <a:r>
              <a:rPr lang="en-US" dirty="0">
                <a:solidFill>
                  <a:schemeClr val="bg1"/>
                </a:solidFill>
              </a:rPr>
              <a:t>and </a:t>
            </a:r>
            <a:r>
              <a:rPr lang="en-US" b="1" dirty="0">
                <a:solidFill>
                  <a:schemeClr val="bg1"/>
                </a:solidFill>
              </a:rPr>
              <a:t>Maurice Wilkes</a:t>
            </a:r>
            <a:r>
              <a:rPr lang="en-US" dirty="0">
                <a:solidFill>
                  <a:schemeClr val="bg1"/>
                </a:solidFill>
              </a:rPr>
              <a:t>, two computer scientists from England, had designed and helped build a software library for </a:t>
            </a:r>
            <a:r>
              <a:rPr lang="en-US" b="1" dirty="0">
                <a:solidFill>
                  <a:schemeClr val="bg1"/>
                </a:solidFill>
              </a:rPr>
              <a:t>EDSAC– Electronic Delay Storage Automatic Calculator</a:t>
            </a:r>
            <a:r>
              <a:rPr lang="en-US" dirty="0">
                <a:solidFill>
                  <a:schemeClr val="bg1"/>
                </a:solidFill>
              </a:rPr>
              <a:t>, which was an early British computer. </a:t>
            </a:r>
          </a:p>
          <a:p>
            <a:pPr lvl="1"/>
            <a:r>
              <a:rPr lang="en-US" dirty="0">
                <a:solidFill>
                  <a:schemeClr val="bg1"/>
                </a:solidFill>
              </a:rPr>
              <a:t>This archaic computer didn’t have an operating system and its CPU was made up of </a:t>
            </a:r>
            <a:r>
              <a:rPr lang="en-US" b="1" dirty="0">
                <a:solidFill>
                  <a:schemeClr val="bg1"/>
                </a:solidFill>
              </a:rPr>
              <a:t>derated</a:t>
            </a:r>
            <a:r>
              <a:rPr lang="en-US" dirty="0">
                <a:solidFill>
                  <a:schemeClr val="bg1"/>
                </a:solidFill>
              </a:rPr>
              <a:t> (meaning with power that is purposefully reduced) </a:t>
            </a:r>
            <a:r>
              <a:rPr lang="en-US" b="1" dirty="0">
                <a:solidFill>
                  <a:schemeClr val="bg1"/>
                </a:solidFill>
              </a:rPr>
              <a:t>thermionic valves</a:t>
            </a:r>
            <a:r>
              <a:rPr lang="en-US" dirty="0">
                <a:solidFill>
                  <a:schemeClr val="bg1"/>
                </a:solidFill>
              </a:rPr>
              <a:t> (vacuum tubes with electrodes in them).</a:t>
            </a:r>
          </a:p>
          <a:p>
            <a:pPr lvl="2"/>
            <a:r>
              <a:rPr lang="en-US" dirty="0">
                <a:solidFill>
                  <a:schemeClr val="bg1"/>
                </a:solidFill>
              </a:rPr>
              <a:t>An </a:t>
            </a:r>
            <a:r>
              <a:rPr lang="en-US" b="1" dirty="0">
                <a:solidFill>
                  <a:schemeClr val="bg1"/>
                </a:solidFill>
              </a:rPr>
              <a:t>electrode</a:t>
            </a:r>
            <a:r>
              <a:rPr lang="en-US" dirty="0">
                <a:solidFill>
                  <a:schemeClr val="bg1"/>
                </a:solidFill>
              </a:rPr>
              <a:t> is an electrical conductor used to make contact with a nonmetallic part of a circuit. An essential part of a battery. </a:t>
            </a:r>
          </a:p>
          <a:p>
            <a:r>
              <a:rPr lang="en-US" dirty="0">
                <a:solidFill>
                  <a:schemeClr val="bg1"/>
                </a:solidFill>
              </a:rPr>
              <a:t>The </a:t>
            </a:r>
            <a:r>
              <a:rPr lang="en-US" b="1" dirty="0">
                <a:solidFill>
                  <a:schemeClr val="bg1"/>
                </a:solidFill>
              </a:rPr>
              <a:t>subroutines</a:t>
            </a:r>
            <a:r>
              <a:rPr lang="en-US" dirty="0">
                <a:solidFill>
                  <a:schemeClr val="bg1"/>
                </a:solidFill>
              </a:rPr>
              <a:t> (program instructions) in this software library were stored on punched paper tape, organized in a filing cabinet. This catalog can be thought of as an archaic version of an API, because it instructs the programmer on how to use (call) each subroutine that it needs. </a:t>
            </a:r>
          </a:p>
          <a:p>
            <a:r>
              <a:rPr lang="en-US" dirty="0">
                <a:solidFill>
                  <a:schemeClr val="bg1"/>
                </a:solidFill>
              </a:rPr>
              <a:t>In 1951, Wheeler and Wilkes published the book titled</a:t>
            </a:r>
            <a:r>
              <a:rPr lang="en-US" i="1" dirty="0">
                <a:solidFill>
                  <a:schemeClr val="bg1"/>
                </a:solidFill>
              </a:rPr>
              <a:t> </a:t>
            </a:r>
            <a:r>
              <a:rPr lang="en-US" b="1" i="1" dirty="0">
                <a:solidFill>
                  <a:schemeClr val="bg1"/>
                </a:solidFill>
              </a:rPr>
              <a:t>In Preparation of Programs for an Electronic Digital Computer</a:t>
            </a:r>
            <a:r>
              <a:rPr lang="en-US" i="1" dirty="0">
                <a:solidFill>
                  <a:schemeClr val="bg1"/>
                </a:solidFill>
              </a:rPr>
              <a:t>– </a:t>
            </a:r>
            <a:r>
              <a:rPr lang="en-US" dirty="0">
                <a:solidFill>
                  <a:schemeClr val="bg1"/>
                </a:solidFill>
              </a:rPr>
              <a:t>it has in it the very first API </a:t>
            </a:r>
            <a:r>
              <a:rPr lang="en-US" b="1" dirty="0">
                <a:solidFill>
                  <a:schemeClr val="bg1"/>
                </a:solidFill>
              </a:rPr>
              <a:t>specification</a:t>
            </a:r>
            <a:r>
              <a:rPr lang="en-US" dirty="0">
                <a:solidFill>
                  <a:schemeClr val="bg1"/>
                </a:solidFill>
              </a:rPr>
              <a:t>.</a:t>
            </a:r>
            <a:r>
              <a:rPr lang="en-US" b="1" dirty="0">
                <a:solidFill>
                  <a:schemeClr val="bg1"/>
                </a:solidFill>
              </a:rPr>
              <a:t> (SRS)* </a:t>
            </a:r>
          </a:p>
        </p:txBody>
      </p:sp>
      <p:pic>
        <p:nvPicPr>
          <p:cNvPr id="7170" name="Picture 2" descr="EDSAC - Wikipedia">
            <a:extLst>
              <a:ext uri="{FF2B5EF4-FFF2-40B4-BE49-F238E27FC236}">
                <a16:creationId xmlns:a16="http://schemas.microsoft.com/office/drawing/2014/main" id="{CE6D1226-5515-1E45-9A49-94C0E479580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4427" y="1796510"/>
            <a:ext cx="4542015" cy="326497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56FFB87-101B-9B43-B693-8D84173CB3BE}"/>
              </a:ext>
            </a:extLst>
          </p:cNvPr>
          <p:cNvSpPr txBox="1"/>
          <p:nvPr/>
        </p:nvSpPr>
        <p:spPr>
          <a:xfrm>
            <a:off x="1230274" y="5380672"/>
            <a:ext cx="4107304" cy="1477328"/>
          </a:xfrm>
          <a:prstGeom prst="rect">
            <a:avLst/>
          </a:prstGeom>
          <a:noFill/>
        </p:spPr>
        <p:txBody>
          <a:bodyPr wrap="square" rtlCol="0">
            <a:spAutoFit/>
          </a:bodyPr>
          <a:lstStyle/>
          <a:p>
            <a:r>
              <a:rPr lang="en-US" dirty="0">
                <a:solidFill>
                  <a:schemeClr val="bg1"/>
                </a:solidFill>
              </a:rPr>
              <a:t>* A </a:t>
            </a:r>
            <a:r>
              <a:rPr lang="en-US" b="1" dirty="0">
                <a:solidFill>
                  <a:schemeClr val="bg1"/>
                </a:solidFill>
              </a:rPr>
              <a:t>software requirements specification (SRS)  </a:t>
            </a:r>
            <a:r>
              <a:rPr lang="en-US" dirty="0">
                <a:solidFill>
                  <a:schemeClr val="bg1"/>
                </a:solidFill>
              </a:rPr>
              <a:t>is a detailed description of a software system, generally one that is not developed yet, with its functional and non-functional requirements.</a:t>
            </a:r>
          </a:p>
        </p:txBody>
      </p:sp>
    </p:spTree>
    <p:extLst>
      <p:ext uri="{BB962C8B-B14F-4D97-AF65-F5344CB8AC3E}">
        <p14:creationId xmlns:p14="http://schemas.microsoft.com/office/powerpoint/2010/main" val="42678443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02E8E3-0158-704A-8DCD-90CA2CD4ADE8}"/>
              </a:ext>
            </a:extLst>
          </p:cNvPr>
          <p:cNvSpPr>
            <a:spLocks noGrp="1"/>
          </p:cNvSpPr>
          <p:nvPr>
            <p:ph type="title"/>
          </p:nvPr>
        </p:nvSpPr>
        <p:spPr>
          <a:xfrm>
            <a:off x="1141413" y="-78138"/>
            <a:ext cx="9905998" cy="1478570"/>
          </a:xfrm>
        </p:spPr>
        <p:txBody>
          <a:bodyPr>
            <a:normAutofit/>
          </a:bodyPr>
          <a:lstStyle/>
          <a:p>
            <a:pPr algn="ctr"/>
            <a:r>
              <a:rPr lang="en-US" dirty="0">
                <a:solidFill>
                  <a:schemeClr val="bg1"/>
                </a:solidFill>
              </a:rPr>
              <a:t>History of api</a:t>
            </a:r>
            <a:r>
              <a:rPr lang="en-US" sz="2400" dirty="0">
                <a:solidFill>
                  <a:schemeClr val="bg1"/>
                </a:solidFill>
              </a:rPr>
              <a:t>s</a:t>
            </a:r>
            <a:r>
              <a:rPr lang="en-US" dirty="0">
                <a:solidFill>
                  <a:schemeClr val="bg1"/>
                </a:solidFill>
              </a:rPr>
              <a:t>: 60</a:t>
            </a:r>
            <a:r>
              <a:rPr lang="en-US" sz="2400" dirty="0">
                <a:solidFill>
                  <a:schemeClr val="bg1"/>
                </a:solidFill>
              </a:rPr>
              <a:t>s</a:t>
            </a:r>
            <a:r>
              <a:rPr lang="en-US" dirty="0">
                <a:solidFill>
                  <a:schemeClr val="bg1"/>
                </a:solidFill>
              </a:rPr>
              <a:t> – 70</a:t>
            </a:r>
            <a:r>
              <a:rPr lang="en-US" sz="2400" dirty="0">
                <a:solidFill>
                  <a:schemeClr val="bg1"/>
                </a:solidFill>
              </a:rPr>
              <a:t>s</a:t>
            </a:r>
          </a:p>
        </p:txBody>
      </p:sp>
      <p:sp>
        <p:nvSpPr>
          <p:cNvPr id="3" name="Content Placeholder 2">
            <a:extLst>
              <a:ext uri="{FF2B5EF4-FFF2-40B4-BE49-F238E27FC236}">
                <a16:creationId xmlns:a16="http://schemas.microsoft.com/office/drawing/2014/main" id="{53E2F477-F3E2-7D4D-AB98-98007A7F5795}"/>
              </a:ext>
            </a:extLst>
          </p:cNvPr>
          <p:cNvSpPr>
            <a:spLocks noGrp="1"/>
          </p:cNvSpPr>
          <p:nvPr>
            <p:ph idx="1"/>
          </p:nvPr>
        </p:nvSpPr>
        <p:spPr>
          <a:xfrm>
            <a:off x="871251" y="932267"/>
            <a:ext cx="10176160" cy="5498513"/>
          </a:xfrm>
        </p:spPr>
        <p:txBody>
          <a:bodyPr>
            <a:normAutofit/>
          </a:bodyPr>
          <a:lstStyle/>
          <a:p>
            <a:r>
              <a:rPr lang="en-US" dirty="0">
                <a:solidFill>
                  <a:schemeClr val="bg1"/>
                </a:solidFill>
              </a:rPr>
              <a:t>The term “application program interface” (no –ing on program) was first seen during this time! </a:t>
            </a:r>
          </a:p>
          <a:p>
            <a:pPr lvl="1"/>
            <a:r>
              <a:rPr lang="en-US" dirty="0">
                <a:solidFill>
                  <a:schemeClr val="bg1"/>
                </a:solidFill>
              </a:rPr>
              <a:t>The term was written in a paper called </a:t>
            </a:r>
            <a:r>
              <a:rPr lang="en-US" b="1" dirty="0">
                <a:solidFill>
                  <a:schemeClr val="bg1"/>
                </a:solidFill>
              </a:rPr>
              <a:t>“</a:t>
            </a:r>
            <a:r>
              <a:rPr lang="en-US" b="1" i="1" dirty="0">
                <a:solidFill>
                  <a:schemeClr val="bg1"/>
                </a:solidFill>
              </a:rPr>
              <a:t>Data Structures for Remote Computer Graphics”</a:t>
            </a:r>
            <a:r>
              <a:rPr lang="en-US" dirty="0">
                <a:solidFill>
                  <a:schemeClr val="bg1"/>
                </a:solidFill>
              </a:rPr>
              <a:t>, which was presented at a conference. </a:t>
            </a:r>
          </a:p>
          <a:p>
            <a:pPr lvl="2"/>
            <a:r>
              <a:rPr lang="en-US" dirty="0">
                <a:solidFill>
                  <a:schemeClr val="bg1"/>
                </a:solidFill>
              </a:rPr>
              <a:t>The authors of this paper</a:t>
            </a:r>
            <a:r>
              <a:rPr lang="en-US" b="1" dirty="0">
                <a:solidFill>
                  <a:schemeClr val="bg1"/>
                </a:solidFill>
              </a:rPr>
              <a:t>, Ira W. Cotton </a:t>
            </a:r>
            <a:r>
              <a:rPr lang="en-US" dirty="0">
                <a:solidFill>
                  <a:schemeClr val="bg1"/>
                </a:solidFill>
              </a:rPr>
              <a:t>and </a:t>
            </a:r>
            <a:r>
              <a:rPr lang="en-US" b="1" dirty="0">
                <a:solidFill>
                  <a:schemeClr val="bg1"/>
                </a:solidFill>
              </a:rPr>
              <a:t>Frank S. Greatorex</a:t>
            </a:r>
            <a:r>
              <a:rPr lang="en-US" dirty="0">
                <a:solidFill>
                  <a:schemeClr val="bg1"/>
                </a:solidFill>
              </a:rPr>
              <a:t>, understood the importance of APIs for developers and clients. </a:t>
            </a:r>
          </a:p>
          <a:p>
            <a:r>
              <a:rPr lang="en-US" dirty="0">
                <a:solidFill>
                  <a:schemeClr val="bg1"/>
                </a:solidFill>
              </a:rPr>
              <a:t>APIs weren’t invented so much as discovered. It is commonly argued that libraries (which consists of resources for the computer) naturally gave rise to APIs. </a:t>
            </a:r>
          </a:p>
        </p:txBody>
      </p:sp>
      <p:pic>
        <p:nvPicPr>
          <p:cNvPr id="9224" name="Picture 8" descr="PDF] Data structures and techniques for remote computer graphics | Semantic  Scholar">
            <a:extLst>
              <a:ext uri="{FF2B5EF4-FFF2-40B4-BE49-F238E27FC236}">
                <a16:creationId xmlns:a16="http://schemas.microsoft.com/office/drawing/2014/main" id="{7E7C30CA-D3F0-5C4F-BBBC-394965967C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71241" y="4447095"/>
            <a:ext cx="4614749" cy="22668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69750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02E8E3-0158-704A-8DCD-90CA2CD4ADE8}"/>
              </a:ext>
            </a:extLst>
          </p:cNvPr>
          <p:cNvSpPr>
            <a:spLocks noGrp="1"/>
          </p:cNvSpPr>
          <p:nvPr>
            <p:ph type="title"/>
          </p:nvPr>
        </p:nvSpPr>
        <p:spPr>
          <a:xfrm>
            <a:off x="1141413" y="-78138"/>
            <a:ext cx="9905998" cy="1478570"/>
          </a:xfrm>
        </p:spPr>
        <p:txBody>
          <a:bodyPr>
            <a:normAutofit/>
          </a:bodyPr>
          <a:lstStyle/>
          <a:p>
            <a:pPr algn="ctr"/>
            <a:r>
              <a:rPr lang="en-US" dirty="0">
                <a:solidFill>
                  <a:schemeClr val="bg1"/>
                </a:solidFill>
              </a:rPr>
              <a:t>History of api</a:t>
            </a:r>
            <a:r>
              <a:rPr lang="en-US" sz="2400" dirty="0">
                <a:solidFill>
                  <a:schemeClr val="bg1"/>
                </a:solidFill>
              </a:rPr>
              <a:t>s</a:t>
            </a:r>
            <a:r>
              <a:rPr lang="en-US" dirty="0">
                <a:solidFill>
                  <a:schemeClr val="bg1"/>
                </a:solidFill>
              </a:rPr>
              <a:t>: 90</a:t>
            </a:r>
            <a:r>
              <a:rPr lang="en-US" sz="2400" dirty="0">
                <a:solidFill>
                  <a:schemeClr val="bg1"/>
                </a:solidFill>
              </a:rPr>
              <a:t>s</a:t>
            </a:r>
            <a:r>
              <a:rPr lang="en-US" sz="2800" b="1" dirty="0">
                <a:solidFill>
                  <a:schemeClr val="bg1"/>
                </a:solidFill>
              </a:rPr>
              <a:t>+</a:t>
            </a:r>
          </a:p>
        </p:txBody>
      </p:sp>
      <p:sp>
        <p:nvSpPr>
          <p:cNvPr id="3" name="Content Placeholder 2">
            <a:extLst>
              <a:ext uri="{FF2B5EF4-FFF2-40B4-BE49-F238E27FC236}">
                <a16:creationId xmlns:a16="http://schemas.microsoft.com/office/drawing/2014/main" id="{53E2F477-F3E2-7D4D-AB98-98007A7F5795}"/>
              </a:ext>
            </a:extLst>
          </p:cNvPr>
          <p:cNvSpPr>
            <a:spLocks noGrp="1"/>
          </p:cNvSpPr>
          <p:nvPr>
            <p:ph idx="1"/>
          </p:nvPr>
        </p:nvSpPr>
        <p:spPr>
          <a:xfrm>
            <a:off x="871251" y="1035962"/>
            <a:ext cx="10176160" cy="5498513"/>
          </a:xfrm>
        </p:spPr>
        <p:txBody>
          <a:bodyPr>
            <a:normAutofit fontScale="92500" lnSpcReduction="20000"/>
          </a:bodyPr>
          <a:lstStyle/>
          <a:p>
            <a:r>
              <a:rPr lang="en-US" dirty="0">
                <a:solidFill>
                  <a:schemeClr val="bg1"/>
                </a:solidFill>
              </a:rPr>
              <a:t>By 1990, the API was defined as “a set of services available to a programmer for performing certain tasks” by technologist Carl Malamud. </a:t>
            </a:r>
          </a:p>
          <a:p>
            <a:r>
              <a:rPr lang="en-US" dirty="0">
                <a:solidFill>
                  <a:schemeClr val="bg1"/>
                </a:solidFill>
              </a:rPr>
              <a:t>In the 90’s, </a:t>
            </a:r>
            <a:r>
              <a:rPr lang="en-US" b="1" dirty="0">
                <a:solidFill>
                  <a:schemeClr val="bg1"/>
                </a:solidFill>
              </a:rPr>
              <a:t>remote procedure calls </a:t>
            </a:r>
            <a:r>
              <a:rPr lang="en-US" dirty="0">
                <a:solidFill>
                  <a:schemeClr val="bg1"/>
                </a:solidFill>
              </a:rPr>
              <a:t>(a method of communication used to cause a procedure / subroutine to execute in a different address space via a computer program) and </a:t>
            </a:r>
            <a:r>
              <a:rPr lang="en-US" b="1" dirty="0">
                <a:solidFill>
                  <a:schemeClr val="bg1"/>
                </a:solidFill>
              </a:rPr>
              <a:t>web APIs </a:t>
            </a:r>
            <a:r>
              <a:rPr lang="en-US" dirty="0">
                <a:solidFill>
                  <a:schemeClr val="bg1"/>
                </a:solidFill>
              </a:rPr>
              <a:t>(internet-accessed APIs) start to appear! </a:t>
            </a:r>
          </a:p>
          <a:p>
            <a:pPr lvl="1"/>
            <a:r>
              <a:rPr lang="en-US" dirty="0">
                <a:solidFill>
                  <a:schemeClr val="bg1"/>
                </a:solidFill>
              </a:rPr>
              <a:t>As computer networks became more common, programmers wanted to call libraries located not only on their local computers, but also on computers located elsewhere. </a:t>
            </a:r>
          </a:p>
          <a:p>
            <a:r>
              <a:rPr lang="en-US" dirty="0">
                <a:solidFill>
                  <a:schemeClr val="bg1"/>
                </a:solidFill>
              </a:rPr>
              <a:t>In 2000, </a:t>
            </a:r>
            <a:r>
              <a:rPr lang="en-US" b="1" dirty="0">
                <a:solidFill>
                  <a:schemeClr val="bg1"/>
                </a:solidFill>
              </a:rPr>
              <a:t>Roy Fielding</a:t>
            </a:r>
            <a:r>
              <a:rPr lang="en-US" dirty="0">
                <a:solidFill>
                  <a:schemeClr val="bg1"/>
                </a:solidFill>
              </a:rPr>
              <a:t>, an American computer scientist, wrote a dissertation with the title </a:t>
            </a:r>
            <a:r>
              <a:rPr lang="en-US" b="1" dirty="0">
                <a:solidFill>
                  <a:schemeClr val="bg1"/>
                </a:solidFill>
              </a:rPr>
              <a:t>“</a:t>
            </a:r>
            <a:r>
              <a:rPr lang="en-US" b="1" i="1" dirty="0">
                <a:solidFill>
                  <a:schemeClr val="bg1"/>
                </a:solidFill>
              </a:rPr>
              <a:t>Architectural Styles and the Design of Network-based Software Architectures</a:t>
            </a:r>
            <a:r>
              <a:rPr lang="en-US" b="1" dirty="0">
                <a:solidFill>
                  <a:schemeClr val="bg1"/>
                </a:solidFill>
              </a:rPr>
              <a:t>,” </a:t>
            </a:r>
            <a:r>
              <a:rPr lang="en-US" dirty="0">
                <a:solidFill>
                  <a:schemeClr val="bg1"/>
                </a:solidFill>
              </a:rPr>
              <a:t>defining for the first time the </a:t>
            </a:r>
            <a:r>
              <a:rPr lang="en-US" b="1" dirty="0">
                <a:solidFill>
                  <a:schemeClr val="bg1"/>
                </a:solidFill>
              </a:rPr>
              <a:t>representational state transfer (REST) </a:t>
            </a:r>
            <a:r>
              <a:rPr lang="en-US" dirty="0">
                <a:solidFill>
                  <a:schemeClr val="bg1"/>
                </a:solidFill>
              </a:rPr>
              <a:t>architectural style, which emphasizes performance, scalability, simplicity, modifiability, and more. You could say he invented it! He described the idea of a “network-based application programming interface” (so, a network-based API). </a:t>
            </a:r>
          </a:p>
          <a:p>
            <a:r>
              <a:rPr lang="en-US" dirty="0">
                <a:solidFill>
                  <a:schemeClr val="bg1"/>
                </a:solidFill>
              </a:rPr>
              <a:t>Today, the web API is now the most common meaning of the term API. </a:t>
            </a:r>
          </a:p>
        </p:txBody>
      </p:sp>
    </p:spTree>
    <p:extLst>
      <p:ext uri="{BB962C8B-B14F-4D97-AF65-F5344CB8AC3E}">
        <p14:creationId xmlns:p14="http://schemas.microsoft.com/office/powerpoint/2010/main" val="19583273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02E8E3-0158-704A-8DCD-90CA2CD4ADE8}"/>
              </a:ext>
            </a:extLst>
          </p:cNvPr>
          <p:cNvSpPr>
            <a:spLocks noGrp="1"/>
          </p:cNvSpPr>
          <p:nvPr>
            <p:ph type="title"/>
          </p:nvPr>
        </p:nvSpPr>
        <p:spPr>
          <a:xfrm>
            <a:off x="1141413" y="-78138"/>
            <a:ext cx="9905998" cy="1478570"/>
          </a:xfrm>
        </p:spPr>
        <p:txBody>
          <a:bodyPr>
            <a:normAutofit/>
          </a:bodyPr>
          <a:lstStyle/>
          <a:p>
            <a:pPr algn="ctr"/>
            <a:r>
              <a:rPr lang="en-US" dirty="0">
                <a:solidFill>
                  <a:schemeClr val="bg1"/>
                </a:solidFill>
              </a:rPr>
              <a:t>Remote procedure calls? (Theory)</a:t>
            </a:r>
            <a:endParaRPr lang="en-US" sz="2800" b="1" dirty="0">
              <a:solidFill>
                <a:schemeClr val="bg1"/>
              </a:solidFill>
            </a:endParaRPr>
          </a:p>
        </p:txBody>
      </p:sp>
      <p:sp>
        <p:nvSpPr>
          <p:cNvPr id="3" name="Content Placeholder 2">
            <a:extLst>
              <a:ext uri="{FF2B5EF4-FFF2-40B4-BE49-F238E27FC236}">
                <a16:creationId xmlns:a16="http://schemas.microsoft.com/office/drawing/2014/main" id="{53E2F477-F3E2-7D4D-AB98-98007A7F5795}"/>
              </a:ext>
            </a:extLst>
          </p:cNvPr>
          <p:cNvSpPr>
            <a:spLocks noGrp="1"/>
          </p:cNvSpPr>
          <p:nvPr>
            <p:ph idx="1"/>
          </p:nvPr>
        </p:nvSpPr>
        <p:spPr>
          <a:xfrm>
            <a:off x="1141413" y="1142129"/>
            <a:ext cx="10176160" cy="5498513"/>
          </a:xfrm>
        </p:spPr>
        <p:txBody>
          <a:bodyPr>
            <a:normAutofit/>
          </a:bodyPr>
          <a:lstStyle/>
          <a:p>
            <a:r>
              <a:rPr lang="en-US" dirty="0">
                <a:solidFill>
                  <a:schemeClr val="bg1"/>
                </a:solidFill>
              </a:rPr>
              <a:t>A </a:t>
            </a:r>
            <a:r>
              <a:rPr lang="en-US" b="1" dirty="0">
                <a:solidFill>
                  <a:schemeClr val="bg1"/>
                </a:solidFill>
              </a:rPr>
              <a:t>remote procedure call </a:t>
            </a:r>
            <a:r>
              <a:rPr lang="en-US" dirty="0">
                <a:solidFill>
                  <a:schemeClr val="bg1"/>
                </a:solidFill>
              </a:rPr>
              <a:t>is a </a:t>
            </a:r>
            <a:r>
              <a:rPr lang="en-US" b="1" dirty="0">
                <a:solidFill>
                  <a:schemeClr val="bg1"/>
                </a:solidFill>
              </a:rPr>
              <a:t>software communication protocol </a:t>
            </a:r>
            <a:r>
              <a:rPr lang="en-US" dirty="0">
                <a:solidFill>
                  <a:schemeClr val="bg1"/>
                </a:solidFill>
              </a:rPr>
              <a:t>(system of rules that allow two or more entities to communicate / transmit information) that one program can use to request a service from a different address space commonly located in another computer on a </a:t>
            </a:r>
            <a:r>
              <a:rPr lang="en-US" b="1" dirty="0">
                <a:solidFill>
                  <a:schemeClr val="bg1"/>
                </a:solidFill>
              </a:rPr>
              <a:t>network</a:t>
            </a:r>
            <a:r>
              <a:rPr lang="en-US" dirty="0">
                <a:solidFill>
                  <a:schemeClr val="bg1"/>
                </a:solidFill>
              </a:rPr>
              <a:t> (two or more computers that are linked in order to share resources), either by cable (wired) or WiFi (wireless).</a:t>
            </a:r>
          </a:p>
          <a:p>
            <a:pPr lvl="1"/>
            <a:r>
              <a:rPr lang="en-US" dirty="0">
                <a:solidFill>
                  <a:schemeClr val="bg1"/>
                </a:solidFill>
              </a:rPr>
              <a:t>Remote procedure calls are a form of </a:t>
            </a:r>
            <a:r>
              <a:rPr lang="en-US" b="1" dirty="0">
                <a:solidFill>
                  <a:schemeClr val="bg1"/>
                </a:solidFill>
              </a:rPr>
              <a:t>inter-process communication, </a:t>
            </a:r>
            <a:r>
              <a:rPr lang="en-US" dirty="0">
                <a:solidFill>
                  <a:schemeClr val="bg1"/>
                </a:solidFill>
              </a:rPr>
              <a:t>which is the mechanism provided by the operating system that allows processes to communicate with each other. This communication could involve a process letting another process know that some event had occurred, or the transferring of data from one process to another. Said processes may be running on one or more computers connected by a network. </a:t>
            </a:r>
          </a:p>
        </p:txBody>
      </p:sp>
    </p:spTree>
    <p:extLst>
      <p:ext uri="{BB962C8B-B14F-4D97-AF65-F5344CB8AC3E}">
        <p14:creationId xmlns:p14="http://schemas.microsoft.com/office/powerpoint/2010/main" val="16612263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8" name="Rectangle 70">
            <a:extLst>
              <a:ext uri="{FF2B5EF4-FFF2-40B4-BE49-F238E27FC236}">
                <a16:creationId xmlns:a16="http://schemas.microsoft.com/office/drawing/2014/main" id="{9775AF3B-5284-4B97-9BB7-55C6FB3699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grpSp>
        <p:nvGrpSpPr>
          <p:cNvPr id="73" name="Group 72">
            <a:extLst>
              <a:ext uri="{FF2B5EF4-FFF2-40B4-BE49-F238E27FC236}">
                <a16:creationId xmlns:a16="http://schemas.microsoft.com/office/drawing/2014/main" id="{A0F1F7ED-DA39-478F-85DA-317DE08941E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1902285" cy="6858001"/>
            <a:chOff x="0" y="0"/>
            <a:chExt cx="11902285" cy="6858001"/>
          </a:xfrm>
        </p:grpSpPr>
        <p:grpSp>
          <p:nvGrpSpPr>
            <p:cNvPr id="74" name="Group 73">
              <a:extLst>
                <a:ext uri="{FF2B5EF4-FFF2-40B4-BE49-F238E27FC236}">
                  <a16:creationId xmlns:a16="http://schemas.microsoft.com/office/drawing/2014/main" id="{1DAE5903-52E8-4F25-8473-93EF4837763C}"/>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86" name="Rectangle 5">
                <a:extLst>
                  <a:ext uri="{FF2B5EF4-FFF2-40B4-BE49-F238E27FC236}">
                    <a16:creationId xmlns:a16="http://schemas.microsoft.com/office/drawing/2014/main" id="{894835C1-32DE-4571-AD10-28D58CB8CFD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87" name="Freeform 6">
                <a:extLst>
                  <a:ext uri="{FF2B5EF4-FFF2-40B4-BE49-F238E27FC236}">
                    <a16:creationId xmlns:a16="http://schemas.microsoft.com/office/drawing/2014/main" id="{097A5B92-0B48-4251-9764-D34DF889207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8" name="Freeform 7">
                <a:extLst>
                  <a:ext uri="{FF2B5EF4-FFF2-40B4-BE49-F238E27FC236}">
                    <a16:creationId xmlns:a16="http://schemas.microsoft.com/office/drawing/2014/main" id="{E222BF19-57E7-43F3-A2B9-2398BEF966D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9" name="Freeform 8">
                <a:extLst>
                  <a:ext uri="{FF2B5EF4-FFF2-40B4-BE49-F238E27FC236}">
                    <a16:creationId xmlns:a16="http://schemas.microsoft.com/office/drawing/2014/main" id="{60C8836E-B7D9-48A9-8FD9-4CC52AF44D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0" name="Freeform 9">
                <a:extLst>
                  <a:ext uri="{FF2B5EF4-FFF2-40B4-BE49-F238E27FC236}">
                    <a16:creationId xmlns:a16="http://schemas.microsoft.com/office/drawing/2014/main" id="{8504740E-456D-4FB9-9520-4317CCFA71B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1" name="Freeform 10">
                <a:extLst>
                  <a:ext uri="{FF2B5EF4-FFF2-40B4-BE49-F238E27FC236}">
                    <a16:creationId xmlns:a16="http://schemas.microsoft.com/office/drawing/2014/main" id="{1563A7B4-B1D5-4F93-AFF9-2EB78655FC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2" name="Freeform 11">
                <a:extLst>
                  <a:ext uri="{FF2B5EF4-FFF2-40B4-BE49-F238E27FC236}">
                    <a16:creationId xmlns:a16="http://schemas.microsoft.com/office/drawing/2014/main" id="{D139ED24-FA37-4470-8B42-D0D00EDE14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3" name="Freeform 12">
                <a:extLst>
                  <a:ext uri="{FF2B5EF4-FFF2-40B4-BE49-F238E27FC236}">
                    <a16:creationId xmlns:a16="http://schemas.microsoft.com/office/drawing/2014/main" id="{48825AA7-BB26-45C2-93A2-1AD8D9A2325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4" name="Freeform 13">
                <a:extLst>
                  <a:ext uri="{FF2B5EF4-FFF2-40B4-BE49-F238E27FC236}">
                    <a16:creationId xmlns:a16="http://schemas.microsoft.com/office/drawing/2014/main" id="{A98D0B91-D4E4-402D-8234-E96987219E9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5" name="Freeform 14">
                <a:extLst>
                  <a:ext uri="{FF2B5EF4-FFF2-40B4-BE49-F238E27FC236}">
                    <a16:creationId xmlns:a16="http://schemas.microsoft.com/office/drawing/2014/main" id="{94F1DB97-3769-4DA5-9F45-47132C3125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6" name="Freeform 15">
                <a:extLst>
                  <a:ext uri="{FF2B5EF4-FFF2-40B4-BE49-F238E27FC236}">
                    <a16:creationId xmlns:a16="http://schemas.microsoft.com/office/drawing/2014/main" id="{A9BC86E2-B185-4D80-81B5-A8D387E678B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7" name="Line 16">
                <a:extLst>
                  <a:ext uri="{FF2B5EF4-FFF2-40B4-BE49-F238E27FC236}">
                    <a16:creationId xmlns:a16="http://schemas.microsoft.com/office/drawing/2014/main" id="{FA773F49-8CD0-46DC-B986-F2DB57BD7266}"/>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98" name="Freeform 17">
                <a:extLst>
                  <a:ext uri="{FF2B5EF4-FFF2-40B4-BE49-F238E27FC236}">
                    <a16:creationId xmlns:a16="http://schemas.microsoft.com/office/drawing/2014/main" id="{8C55A009-3401-4888-93C7-4ED51CBC64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9" name="Freeform 18">
                <a:extLst>
                  <a:ext uri="{FF2B5EF4-FFF2-40B4-BE49-F238E27FC236}">
                    <a16:creationId xmlns:a16="http://schemas.microsoft.com/office/drawing/2014/main" id="{10B44829-5BB5-48C5-8492-699971FE78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0" name="Freeform 19">
                <a:extLst>
                  <a:ext uri="{FF2B5EF4-FFF2-40B4-BE49-F238E27FC236}">
                    <a16:creationId xmlns:a16="http://schemas.microsoft.com/office/drawing/2014/main" id="{30C1F9A0-4FA6-4F6F-B2D0-A1BBA41DFC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1" name="Freeform 20">
                <a:extLst>
                  <a:ext uri="{FF2B5EF4-FFF2-40B4-BE49-F238E27FC236}">
                    <a16:creationId xmlns:a16="http://schemas.microsoft.com/office/drawing/2014/main" id="{01BF274F-C7B8-44B4-A183-307D8619D27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2" name="Rectangle 21">
                <a:extLst>
                  <a:ext uri="{FF2B5EF4-FFF2-40B4-BE49-F238E27FC236}">
                    <a16:creationId xmlns:a16="http://schemas.microsoft.com/office/drawing/2014/main" id="{037E8930-0F22-4558-9432-F18953E32A0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103" name="Freeform 22">
                <a:extLst>
                  <a:ext uri="{FF2B5EF4-FFF2-40B4-BE49-F238E27FC236}">
                    <a16:creationId xmlns:a16="http://schemas.microsoft.com/office/drawing/2014/main" id="{9AFC3429-FF29-47FF-A4A8-317A979DB9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4" name="Freeform 23">
                <a:extLst>
                  <a:ext uri="{FF2B5EF4-FFF2-40B4-BE49-F238E27FC236}">
                    <a16:creationId xmlns:a16="http://schemas.microsoft.com/office/drawing/2014/main" id="{91D48543-2C05-4768-80B1-ECA6F885080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5" name="Freeform 24">
                <a:extLst>
                  <a:ext uri="{FF2B5EF4-FFF2-40B4-BE49-F238E27FC236}">
                    <a16:creationId xmlns:a16="http://schemas.microsoft.com/office/drawing/2014/main" id="{3AC527CC-154C-4370-A25B-74AC5B4A63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6" name="Freeform 25">
                <a:extLst>
                  <a:ext uri="{FF2B5EF4-FFF2-40B4-BE49-F238E27FC236}">
                    <a16:creationId xmlns:a16="http://schemas.microsoft.com/office/drawing/2014/main" id="{798B18F5-51C9-4E50-95C5-A850EF5398A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7" name="Freeform 26">
                <a:extLst>
                  <a:ext uri="{FF2B5EF4-FFF2-40B4-BE49-F238E27FC236}">
                    <a16:creationId xmlns:a16="http://schemas.microsoft.com/office/drawing/2014/main" id="{15B4CF27-638C-4979-B0FD-6263E13074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8" name="Freeform 27">
                <a:extLst>
                  <a:ext uri="{FF2B5EF4-FFF2-40B4-BE49-F238E27FC236}">
                    <a16:creationId xmlns:a16="http://schemas.microsoft.com/office/drawing/2014/main" id="{236C6A22-48A2-4442-B82D-30DB498272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9" name="Freeform 28">
                <a:extLst>
                  <a:ext uri="{FF2B5EF4-FFF2-40B4-BE49-F238E27FC236}">
                    <a16:creationId xmlns:a16="http://schemas.microsoft.com/office/drawing/2014/main" id="{1BB7BCE1-0D99-412E-ABA6-81412638E9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0" name="Freeform 29">
                <a:extLst>
                  <a:ext uri="{FF2B5EF4-FFF2-40B4-BE49-F238E27FC236}">
                    <a16:creationId xmlns:a16="http://schemas.microsoft.com/office/drawing/2014/main" id="{C20E57E0-0912-44F2-93DA-75E4D13F3B7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1" name="Freeform 30">
                <a:extLst>
                  <a:ext uri="{FF2B5EF4-FFF2-40B4-BE49-F238E27FC236}">
                    <a16:creationId xmlns:a16="http://schemas.microsoft.com/office/drawing/2014/main" id="{DF059390-54ED-44F4-983F-92FF36AD94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2" name="Freeform 31">
                <a:extLst>
                  <a:ext uri="{FF2B5EF4-FFF2-40B4-BE49-F238E27FC236}">
                    <a16:creationId xmlns:a16="http://schemas.microsoft.com/office/drawing/2014/main" id="{42D5E9ED-595D-443D-8CDC-D8FCD4021D7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grpSp>
        <p:grpSp>
          <p:nvGrpSpPr>
            <p:cNvPr id="1029" name="Group 74">
              <a:extLst>
                <a:ext uri="{FF2B5EF4-FFF2-40B4-BE49-F238E27FC236}">
                  <a16:creationId xmlns:a16="http://schemas.microsoft.com/office/drawing/2014/main" id="{DB14A457-C54A-4F1E-91FB-0FEE49877D68}"/>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227597" y="0"/>
              <a:ext cx="674688" cy="6848476"/>
              <a:chOff x="11364912" y="0"/>
              <a:chExt cx="674688" cy="6848476"/>
            </a:xfrm>
            <a:gradFill flip="none" rotWithShape="1">
              <a:gsLst>
                <a:gs pos="0">
                  <a:schemeClr val="bg2"/>
                </a:gs>
                <a:gs pos="100000">
                  <a:schemeClr val="tx2">
                    <a:lumMod val="60000"/>
                    <a:lumOff val="40000"/>
                  </a:schemeClr>
                </a:gs>
              </a:gsLst>
              <a:lin ang="5400000" scaled="0"/>
              <a:tileRect/>
            </a:gradFill>
          </p:grpSpPr>
          <p:sp>
            <p:nvSpPr>
              <p:cNvPr id="76" name="Freeform 32">
                <a:extLst>
                  <a:ext uri="{FF2B5EF4-FFF2-40B4-BE49-F238E27FC236}">
                    <a16:creationId xmlns:a16="http://schemas.microsoft.com/office/drawing/2014/main" id="{791F3E2E-D393-464E-84B4-9B30D071AD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7" name="Freeform 33">
                <a:extLst>
                  <a:ext uri="{FF2B5EF4-FFF2-40B4-BE49-F238E27FC236}">
                    <a16:creationId xmlns:a16="http://schemas.microsoft.com/office/drawing/2014/main" id="{EBEEAD6F-6425-4F85-A8A8-4FF19A909B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8" name="Freeform 34">
                <a:extLst>
                  <a:ext uri="{FF2B5EF4-FFF2-40B4-BE49-F238E27FC236}">
                    <a16:creationId xmlns:a16="http://schemas.microsoft.com/office/drawing/2014/main" id="{8AACA44E-9D6C-4708-8D61-D767B6620B8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9" name="Freeform 35">
                <a:extLst>
                  <a:ext uri="{FF2B5EF4-FFF2-40B4-BE49-F238E27FC236}">
                    <a16:creationId xmlns:a16="http://schemas.microsoft.com/office/drawing/2014/main" id="{B6E3525F-9937-463E-872C-8EB7C62D10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0" name="Freeform 36">
                <a:extLst>
                  <a:ext uri="{FF2B5EF4-FFF2-40B4-BE49-F238E27FC236}">
                    <a16:creationId xmlns:a16="http://schemas.microsoft.com/office/drawing/2014/main" id="{BE829B0B-C602-40F1-81D1-A55332343D7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1" name="Freeform 37">
                <a:extLst>
                  <a:ext uri="{FF2B5EF4-FFF2-40B4-BE49-F238E27FC236}">
                    <a16:creationId xmlns:a16="http://schemas.microsoft.com/office/drawing/2014/main" id="{92660531-24B5-4B97-A4A2-64686E235D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2" name="Freeform 38">
                <a:extLst>
                  <a:ext uri="{FF2B5EF4-FFF2-40B4-BE49-F238E27FC236}">
                    <a16:creationId xmlns:a16="http://schemas.microsoft.com/office/drawing/2014/main" id="{6242D0CE-6FFD-4D17-AC26-BD3E481195F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3" name="Freeform 39">
                <a:extLst>
                  <a:ext uri="{FF2B5EF4-FFF2-40B4-BE49-F238E27FC236}">
                    <a16:creationId xmlns:a16="http://schemas.microsoft.com/office/drawing/2014/main" id="{61631F37-AF37-4DB9-8D98-A08586C766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4" name="Freeform 40">
                <a:extLst>
                  <a:ext uri="{FF2B5EF4-FFF2-40B4-BE49-F238E27FC236}">
                    <a16:creationId xmlns:a16="http://schemas.microsoft.com/office/drawing/2014/main" id="{2A2597FF-2F22-40BB-A7B3-19C4DFCFFA0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5" name="Rectangle 41">
                <a:extLst>
                  <a:ext uri="{FF2B5EF4-FFF2-40B4-BE49-F238E27FC236}">
                    <a16:creationId xmlns:a16="http://schemas.microsoft.com/office/drawing/2014/main" id="{DCC8773C-0113-4046-B222-C8F4080AF38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grpSp>
      </p:grpSp>
      <p:pic>
        <p:nvPicPr>
          <p:cNvPr id="114" name="Picture 2">
            <a:extLst>
              <a:ext uri="{FF2B5EF4-FFF2-40B4-BE49-F238E27FC236}">
                <a16:creationId xmlns:a16="http://schemas.microsoft.com/office/drawing/2014/main" id="{1B17CCE2-CEEF-40CA-8C4D-0DC2DCA78A2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p:nvSpPr>
          <p:cNvPr id="2" name="Title 1">
            <a:extLst>
              <a:ext uri="{FF2B5EF4-FFF2-40B4-BE49-F238E27FC236}">
                <a16:creationId xmlns:a16="http://schemas.microsoft.com/office/drawing/2014/main" id="{9602E8E3-0158-704A-8DCD-90CA2CD4ADE8}"/>
              </a:ext>
            </a:extLst>
          </p:cNvPr>
          <p:cNvSpPr>
            <a:spLocks noGrp="1"/>
          </p:cNvSpPr>
          <p:nvPr>
            <p:ph type="title"/>
          </p:nvPr>
        </p:nvSpPr>
        <p:spPr>
          <a:xfrm>
            <a:off x="6214350" y="171147"/>
            <a:ext cx="4747088" cy="1478570"/>
          </a:xfrm>
        </p:spPr>
        <p:txBody>
          <a:bodyPr>
            <a:normAutofit/>
          </a:bodyPr>
          <a:lstStyle/>
          <a:p>
            <a:pPr algn="ctr"/>
            <a:r>
              <a:rPr lang="en-US" dirty="0">
                <a:solidFill>
                  <a:srgbClr val="FFFFFF"/>
                </a:solidFill>
              </a:rPr>
              <a:t>The 4 Different types of api</a:t>
            </a:r>
            <a:r>
              <a:rPr lang="en-US" sz="2400" dirty="0">
                <a:solidFill>
                  <a:srgbClr val="FFFFFF"/>
                </a:solidFill>
              </a:rPr>
              <a:t>s </a:t>
            </a:r>
            <a:r>
              <a:rPr lang="en-US" dirty="0">
                <a:solidFill>
                  <a:srgbClr val="FFFFFF"/>
                </a:solidFill>
              </a:rPr>
              <a:t>(privacy)</a:t>
            </a:r>
            <a:endParaRPr lang="en-US" sz="2400" b="1" dirty="0">
              <a:solidFill>
                <a:srgbClr val="FFFFFF"/>
              </a:solidFill>
            </a:endParaRPr>
          </a:p>
        </p:txBody>
      </p:sp>
      <p:sp useBgFill="1">
        <p:nvSpPr>
          <p:cNvPr id="116" name="Round Diagonal Corner Rectangle 9">
            <a:extLst>
              <a:ext uri="{FF2B5EF4-FFF2-40B4-BE49-F238E27FC236}">
                <a16:creationId xmlns:a16="http://schemas.microsoft.com/office/drawing/2014/main" id="{66D4F5BA-1D71-49B2-8A7F-6B4EB94D72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8950" y="808057"/>
            <a:ext cx="5286376" cy="5234394"/>
          </a:xfrm>
          <a:prstGeom prst="round2DiagRect">
            <a:avLst>
              <a:gd name="adj1" fmla="val 741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3E2F477-F3E2-7D4D-AB98-98007A7F5795}"/>
              </a:ext>
            </a:extLst>
          </p:cNvPr>
          <p:cNvSpPr>
            <a:spLocks noGrp="1"/>
          </p:cNvSpPr>
          <p:nvPr>
            <p:ph idx="1"/>
          </p:nvPr>
        </p:nvSpPr>
        <p:spPr>
          <a:xfrm>
            <a:off x="6300075" y="1530472"/>
            <a:ext cx="4922759" cy="5327527"/>
          </a:xfrm>
        </p:spPr>
        <p:txBody>
          <a:bodyPr>
            <a:normAutofit fontScale="77500" lnSpcReduction="20000"/>
          </a:bodyPr>
          <a:lstStyle/>
          <a:p>
            <a:pPr marL="457200" indent="-457200">
              <a:lnSpc>
                <a:spcPct val="110000"/>
              </a:lnSpc>
              <a:buAutoNum type="arabicPeriod"/>
            </a:pPr>
            <a:r>
              <a:rPr lang="en-US" b="1" dirty="0">
                <a:solidFill>
                  <a:srgbClr val="FFFFFF"/>
                </a:solidFill>
              </a:rPr>
              <a:t>Open APIs – </a:t>
            </a:r>
            <a:r>
              <a:rPr lang="en-US" dirty="0">
                <a:solidFill>
                  <a:srgbClr val="FFFFFF"/>
                </a:solidFill>
              </a:rPr>
              <a:t>Publicly available to developers and other users with minimal restriction. They may require registration, use of an </a:t>
            </a:r>
            <a:r>
              <a:rPr lang="en-US" b="1" dirty="0">
                <a:solidFill>
                  <a:srgbClr val="FFFFFF"/>
                </a:solidFill>
              </a:rPr>
              <a:t>API key </a:t>
            </a:r>
            <a:r>
              <a:rPr lang="en-US" dirty="0">
                <a:solidFill>
                  <a:srgbClr val="FFFFFF"/>
                </a:solidFill>
              </a:rPr>
              <a:t>(a unique code that is passed to an API to identify the application or user that is trying to call it) or 0Auth (Open Authorization– a security framework used for token-based authorization on the internet), or may be completely open. They focus on external users, to access data or services. </a:t>
            </a:r>
          </a:p>
          <a:p>
            <a:pPr marL="457200" indent="-457200">
              <a:lnSpc>
                <a:spcPct val="110000"/>
              </a:lnSpc>
              <a:buAutoNum type="arabicPeriod"/>
            </a:pPr>
            <a:r>
              <a:rPr lang="en-US" b="1" dirty="0">
                <a:solidFill>
                  <a:srgbClr val="FFFFFF"/>
                </a:solidFill>
              </a:rPr>
              <a:t>Partner APIs –</a:t>
            </a:r>
            <a:r>
              <a:rPr lang="en-US" dirty="0">
                <a:solidFill>
                  <a:srgbClr val="FFFFFF"/>
                </a:solidFill>
              </a:rPr>
              <a:t> Exposed by/to strategic business partners. They are not available publicly, and a user / application would need specific entitlement to access them. While open APIs are available to all, partner APIs have an onboarding process with a specific validation workflow to gain access.</a:t>
            </a:r>
          </a:p>
        </p:txBody>
      </p:sp>
      <p:pic>
        <p:nvPicPr>
          <p:cNvPr id="66" name="Picture 2">
            <a:extLst>
              <a:ext uri="{FF2B5EF4-FFF2-40B4-BE49-F238E27FC236}">
                <a16:creationId xmlns:a16="http://schemas.microsoft.com/office/drawing/2014/main" id="{8498806F-5A10-1040-B9A4-2D01B024ADEB}"/>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884746" y="2515551"/>
            <a:ext cx="5114783" cy="1956404"/>
          </a:xfrm>
          <a:prstGeom prst="rect">
            <a:avLst/>
          </a:prstGeom>
          <a:noFill/>
          <a:effectLst>
            <a:glow>
              <a:schemeClr val="accent1">
                <a:alpha val="40000"/>
              </a:schemeClr>
            </a:glo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8903076"/>
      </p:ext>
    </p:extLst>
  </p:cSld>
  <p:clrMapOvr>
    <a:overrideClrMapping bg1="lt1" tx1="dk1" bg2="lt2" tx2="dk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8" name="Rectangle 70">
            <a:extLst>
              <a:ext uri="{FF2B5EF4-FFF2-40B4-BE49-F238E27FC236}">
                <a16:creationId xmlns:a16="http://schemas.microsoft.com/office/drawing/2014/main" id="{9775AF3B-5284-4B97-9BB7-55C6FB3699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grpSp>
        <p:nvGrpSpPr>
          <p:cNvPr id="73" name="Group 72">
            <a:extLst>
              <a:ext uri="{FF2B5EF4-FFF2-40B4-BE49-F238E27FC236}">
                <a16:creationId xmlns:a16="http://schemas.microsoft.com/office/drawing/2014/main" id="{A0F1F7ED-DA39-478F-85DA-317DE08941E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1902285" cy="6858001"/>
            <a:chOff x="0" y="0"/>
            <a:chExt cx="11902285" cy="6858001"/>
          </a:xfrm>
        </p:grpSpPr>
        <p:grpSp>
          <p:nvGrpSpPr>
            <p:cNvPr id="74" name="Group 73">
              <a:extLst>
                <a:ext uri="{FF2B5EF4-FFF2-40B4-BE49-F238E27FC236}">
                  <a16:creationId xmlns:a16="http://schemas.microsoft.com/office/drawing/2014/main" id="{1DAE5903-52E8-4F25-8473-93EF4837763C}"/>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86" name="Rectangle 5">
                <a:extLst>
                  <a:ext uri="{FF2B5EF4-FFF2-40B4-BE49-F238E27FC236}">
                    <a16:creationId xmlns:a16="http://schemas.microsoft.com/office/drawing/2014/main" id="{894835C1-32DE-4571-AD10-28D58CB8CFD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87" name="Freeform 6">
                <a:extLst>
                  <a:ext uri="{FF2B5EF4-FFF2-40B4-BE49-F238E27FC236}">
                    <a16:creationId xmlns:a16="http://schemas.microsoft.com/office/drawing/2014/main" id="{097A5B92-0B48-4251-9764-D34DF889207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8" name="Freeform 7">
                <a:extLst>
                  <a:ext uri="{FF2B5EF4-FFF2-40B4-BE49-F238E27FC236}">
                    <a16:creationId xmlns:a16="http://schemas.microsoft.com/office/drawing/2014/main" id="{E222BF19-57E7-43F3-A2B9-2398BEF966D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9" name="Freeform 8">
                <a:extLst>
                  <a:ext uri="{FF2B5EF4-FFF2-40B4-BE49-F238E27FC236}">
                    <a16:creationId xmlns:a16="http://schemas.microsoft.com/office/drawing/2014/main" id="{60C8836E-B7D9-48A9-8FD9-4CC52AF44D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0" name="Freeform 9">
                <a:extLst>
                  <a:ext uri="{FF2B5EF4-FFF2-40B4-BE49-F238E27FC236}">
                    <a16:creationId xmlns:a16="http://schemas.microsoft.com/office/drawing/2014/main" id="{8504740E-456D-4FB9-9520-4317CCFA71B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1" name="Freeform 10">
                <a:extLst>
                  <a:ext uri="{FF2B5EF4-FFF2-40B4-BE49-F238E27FC236}">
                    <a16:creationId xmlns:a16="http://schemas.microsoft.com/office/drawing/2014/main" id="{1563A7B4-B1D5-4F93-AFF9-2EB78655FC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2" name="Freeform 11">
                <a:extLst>
                  <a:ext uri="{FF2B5EF4-FFF2-40B4-BE49-F238E27FC236}">
                    <a16:creationId xmlns:a16="http://schemas.microsoft.com/office/drawing/2014/main" id="{D139ED24-FA37-4470-8B42-D0D00EDE14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3" name="Freeform 12">
                <a:extLst>
                  <a:ext uri="{FF2B5EF4-FFF2-40B4-BE49-F238E27FC236}">
                    <a16:creationId xmlns:a16="http://schemas.microsoft.com/office/drawing/2014/main" id="{48825AA7-BB26-45C2-93A2-1AD8D9A2325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4" name="Freeform 13">
                <a:extLst>
                  <a:ext uri="{FF2B5EF4-FFF2-40B4-BE49-F238E27FC236}">
                    <a16:creationId xmlns:a16="http://schemas.microsoft.com/office/drawing/2014/main" id="{A98D0B91-D4E4-402D-8234-E96987219E9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5" name="Freeform 14">
                <a:extLst>
                  <a:ext uri="{FF2B5EF4-FFF2-40B4-BE49-F238E27FC236}">
                    <a16:creationId xmlns:a16="http://schemas.microsoft.com/office/drawing/2014/main" id="{94F1DB97-3769-4DA5-9F45-47132C3125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6" name="Freeform 15">
                <a:extLst>
                  <a:ext uri="{FF2B5EF4-FFF2-40B4-BE49-F238E27FC236}">
                    <a16:creationId xmlns:a16="http://schemas.microsoft.com/office/drawing/2014/main" id="{A9BC86E2-B185-4D80-81B5-A8D387E678B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7" name="Line 16">
                <a:extLst>
                  <a:ext uri="{FF2B5EF4-FFF2-40B4-BE49-F238E27FC236}">
                    <a16:creationId xmlns:a16="http://schemas.microsoft.com/office/drawing/2014/main" id="{FA773F49-8CD0-46DC-B986-F2DB57BD7266}"/>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98" name="Freeform 17">
                <a:extLst>
                  <a:ext uri="{FF2B5EF4-FFF2-40B4-BE49-F238E27FC236}">
                    <a16:creationId xmlns:a16="http://schemas.microsoft.com/office/drawing/2014/main" id="{8C55A009-3401-4888-93C7-4ED51CBC64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9" name="Freeform 18">
                <a:extLst>
                  <a:ext uri="{FF2B5EF4-FFF2-40B4-BE49-F238E27FC236}">
                    <a16:creationId xmlns:a16="http://schemas.microsoft.com/office/drawing/2014/main" id="{10B44829-5BB5-48C5-8492-699971FE78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0" name="Freeform 19">
                <a:extLst>
                  <a:ext uri="{FF2B5EF4-FFF2-40B4-BE49-F238E27FC236}">
                    <a16:creationId xmlns:a16="http://schemas.microsoft.com/office/drawing/2014/main" id="{30C1F9A0-4FA6-4F6F-B2D0-A1BBA41DFC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1" name="Freeform 20">
                <a:extLst>
                  <a:ext uri="{FF2B5EF4-FFF2-40B4-BE49-F238E27FC236}">
                    <a16:creationId xmlns:a16="http://schemas.microsoft.com/office/drawing/2014/main" id="{01BF274F-C7B8-44B4-A183-307D8619D27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2" name="Rectangle 21">
                <a:extLst>
                  <a:ext uri="{FF2B5EF4-FFF2-40B4-BE49-F238E27FC236}">
                    <a16:creationId xmlns:a16="http://schemas.microsoft.com/office/drawing/2014/main" id="{037E8930-0F22-4558-9432-F18953E32A0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03" name="Freeform 22">
                <a:extLst>
                  <a:ext uri="{FF2B5EF4-FFF2-40B4-BE49-F238E27FC236}">
                    <a16:creationId xmlns:a16="http://schemas.microsoft.com/office/drawing/2014/main" id="{9AFC3429-FF29-47FF-A4A8-317A979DB9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4" name="Freeform 23">
                <a:extLst>
                  <a:ext uri="{FF2B5EF4-FFF2-40B4-BE49-F238E27FC236}">
                    <a16:creationId xmlns:a16="http://schemas.microsoft.com/office/drawing/2014/main" id="{91D48543-2C05-4768-80B1-ECA6F885080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5" name="Freeform 24">
                <a:extLst>
                  <a:ext uri="{FF2B5EF4-FFF2-40B4-BE49-F238E27FC236}">
                    <a16:creationId xmlns:a16="http://schemas.microsoft.com/office/drawing/2014/main" id="{3AC527CC-154C-4370-A25B-74AC5B4A63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6" name="Freeform 25">
                <a:extLst>
                  <a:ext uri="{FF2B5EF4-FFF2-40B4-BE49-F238E27FC236}">
                    <a16:creationId xmlns:a16="http://schemas.microsoft.com/office/drawing/2014/main" id="{798B18F5-51C9-4E50-95C5-A850EF5398A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7" name="Freeform 26">
                <a:extLst>
                  <a:ext uri="{FF2B5EF4-FFF2-40B4-BE49-F238E27FC236}">
                    <a16:creationId xmlns:a16="http://schemas.microsoft.com/office/drawing/2014/main" id="{15B4CF27-638C-4979-B0FD-6263E13074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8" name="Freeform 27">
                <a:extLst>
                  <a:ext uri="{FF2B5EF4-FFF2-40B4-BE49-F238E27FC236}">
                    <a16:creationId xmlns:a16="http://schemas.microsoft.com/office/drawing/2014/main" id="{236C6A22-48A2-4442-B82D-30DB498272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9" name="Freeform 28">
                <a:extLst>
                  <a:ext uri="{FF2B5EF4-FFF2-40B4-BE49-F238E27FC236}">
                    <a16:creationId xmlns:a16="http://schemas.microsoft.com/office/drawing/2014/main" id="{1BB7BCE1-0D99-412E-ABA6-81412638E9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0" name="Freeform 29">
                <a:extLst>
                  <a:ext uri="{FF2B5EF4-FFF2-40B4-BE49-F238E27FC236}">
                    <a16:creationId xmlns:a16="http://schemas.microsoft.com/office/drawing/2014/main" id="{C20E57E0-0912-44F2-93DA-75E4D13F3B7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1" name="Freeform 30">
                <a:extLst>
                  <a:ext uri="{FF2B5EF4-FFF2-40B4-BE49-F238E27FC236}">
                    <a16:creationId xmlns:a16="http://schemas.microsoft.com/office/drawing/2014/main" id="{DF059390-54ED-44F4-983F-92FF36AD94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2" name="Freeform 31">
                <a:extLst>
                  <a:ext uri="{FF2B5EF4-FFF2-40B4-BE49-F238E27FC236}">
                    <a16:creationId xmlns:a16="http://schemas.microsoft.com/office/drawing/2014/main" id="{42D5E9ED-595D-443D-8CDC-D8FCD4021D7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grpSp>
          <p:nvGrpSpPr>
            <p:cNvPr id="1029" name="Group 74">
              <a:extLst>
                <a:ext uri="{FF2B5EF4-FFF2-40B4-BE49-F238E27FC236}">
                  <a16:creationId xmlns:a16="http://schemas.microsoft.com/office/drawing/2014/main" id="{DB14A457-C54A-4F1E-91FB-0FEE49877D68}"/>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227597" y="0"/>
              <a:ext cx="674688" cy="6848476"/>
              <a:chOff x="11364912" y="0"/>
              <a:chExt cx="674688" cy="6848476"/>
            </a:xfrm>
            <a:gradFill flip="none" rotWithShape="1">
              <a:gsLst>
                <a:gs pos="0">
                  <a:schemeClr val="bg2"/>
                </a:gs>
                <a:gs pos="100000">
                  <a:schemeClr val="tx2">
                    <a:lumMod val="60000"/>
                    <a:lumOff val="40000"/>
                  </a:schemeClr>
                </a:gs>
              </a:gsLst>
              <a:lin ang="5400000" scaled="0"/>
              <a:tileRect/>
            </a:gradFill>
          </p:grpSpPr>
          <p:sp>
            <p:nvSpPr>
              <p:cNvPr id="76" name="Freeform 32">
                <a:extLst>
                  <a:ext uri="{FF2B5EF4-FFF2-40B4-BE49-F238E27FC236}">
                    <a16:creationId xmlns:a16="http://schemas.microsoft.com/office/drawing/2014/main" id="{791F3E2E-D393-464E-84B4-9B30D071AD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7" name="Freeform 33">
                <a:extLst>
                  <a:ext uri="{FF2B5EF4-FFF2-40B4-BE49-F238E27FC236}">
                    <a16:creationId xmlns:a16="http://schemas.microsoft.com/office/drawing/2014/main" id="{EBEEAD6F-6425-4F85-A8A8-4FF19A909B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8" name="Freeform 34">
                <a:extLst>
                  <a:ext uri="{FF2B5EF4-FFF2-40B4-BE49-F238E27FC236}">
                    <a16:creationId xmlns:a16="http://schemas.microsoft.com/office/drawing/2014/main" id="{8AACA44E-9D6C-4708-8D61-D767B6620B8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9" name="Freeform 35">
                <a:extLst>
                  <a:ext uri="{FF2B5EF4-FFF2-40B4-BE49-F238E27FC236}">
                    <a16:creationId xmlns:a16="http://schemas.microsoft.com/office/drawing/2014/main" id="{B6E3525F-9937-463E-872C-8EB7C62D10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0" name="Freeform 36">
                <a:extLst>
                  <a:ext uri="{FF2B5EF4-FFF2-40B4-BE49-F238E27FC236}">
                    <a16:creationId xmlns:a16="http://schemas.microsoft.com/office/drawing/2014/main" id="{BE829B0B-C602-40F1-81D1-A55332343D7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1" name="Freeform 37">
                <a:extLst>
                  <a:ext uri="{FF2B5EF4-FFF2-40B4-BE49-F238E27FC236}">
                    <a16:creationId xmlns:a16="http://schemas.microsoft.com/office/drawing/2014/main" id="{92660531-24B5-4B97-A4A2-64686E235D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2" name="Freeform 38">
                <a:extLst>
                  <a:ext uri="{FF2B5EF4-FFF2-40B4-BE49-F238E27FC236}">
                    <a16:creationId xmlns:a16="http://schemas.microsoft.com/office/drawing/2014/main" id="{6242D0CE-6FFD-4D17-AC26-BD3E481195F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3" name="Freeform 39">
                <a:extLst>
                  <a:ext uri="{FF2B5EF4-FFF2-40B4-BE49-F238E27FC236}">
                    <a16:creationId xmlns:a16="http://schemas.microsoft.com/office/drawing/2014/main" id="{61631F37-AF37-4DB9-8D98-A08586C766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4" name="Freeform 40">
                <a:extLst>
                  <a:ext uri="{FF2B5EF4-FFF2-40B4-BE49-F238E27FC236}">
                    <a16:creationId xmlns:a16="http://schemas.microsoft.com/office/drawing/2014/main" id="{2A2597FF-2F22-40BB-A7B3-19C4DFCFFA0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5" name="Rectangle 41">
                <a:extLst>
                  <a:ext uri="{FF2B5EF4-FFF2-40B4-BE49-F238E27FC236}">
                    <a16:creationId xmlns:a16="http://schemas.microsoft.com/office/drawing/2014/main" id="{DCC8773C-0113-4046-B222-C8F4080AF38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grpSp>
      </p:grpSp>
      <p:pic>
        <p:nvPicPr>
          <p:cNvPr id="114" name="Picture 2">
            <a:extLst>
              <a:ext uri="{FF2B5EF4-FFF2-40B4-BE49-F238E27FC236}">
                <a16:creationId xmlns:a16="http://schemas.microsoft.com/office/drawing/2014/main" id="{1B17CCE2-CEEF-40CA-8C4D-0DC2DCA78A2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9602E8E3-0158-704A-8DCD-90CA2CD4ADE8}"/>
              </a:ext>
            </a:extLst>
          </p:cNvPr>
          <p:cNvSpPr>
            <a:spLocks noGrp="1"/>
          </p:cNvSpPr>
          <p:nvPr>
            <p:ph type="title"/>
          </p:nvPr>
        </p:nvSpPr>
        <p:spPr>
          <a:xfrm>
            <a:off x="6214350" y="171147"/>
            <a:ext cx="4747088" cy="1478570"/>
          </a:xfrm>
        </p:spPr>
        <p:txBody>
          <a:bodyPr>
            <a:normAutofit/>
          </a:bodyPr>
          <a:lstStyle/>
          <a:p>
            <a:pPr algn="ctr"/>
            <a:r>
              <a:rPr lang="en-US" dirty="0">
                <a:solidFill>
                  <a:srgbClr val="FFFFFF"/>
                </a:solidFill>
              </a:rPr>
              <a:t>The 4 Different types of api</a:t>
            </a:r>
            <a:r>
              <a:rPr lang="en-US" sz="2400" dirty="0">
                <a:solidFill>
                  <a:srgbClr val="FFFFFF"/>
                </a:solidFill>
              </a:rPr>
              <a:t>s </a:t>
            </a:r>
            <a:r>
              <a:rPr lang="en-US" dirty="0">
                <a:solidFill>
                  <a:srgbClr val="FFFFFF"/>
                </a:solidFill>
              </a:rPr>
              <a:t>(privacy)</a:t>
            </a:r>
            <a:endParaRPr lang="en-US" b="1" dirty="0">
              <a:solidFill>
                <a:srgbClr val="FFFFFF"/>
              </a:solidFill>
            </a:endParaRPr>
          </a:p>
        </p:txBody>
      </p:sp>
      <p:sp useBgFill="1">
        <p:nvSpPr>
          <p:cNvPr id="116" name="Round Diagonal Corner Rectangle 9">
            <a:extLst>
              <a:ext uri="{FF2B5EF4-FFF2-40B4-BE49-F238E27FC236}">
                <a16:creationId xmlns:a16="http://schemas.microsoft.com/office/drawing/2014/main" id="{66D4F5BA-1D71-49B2-8A7F-6B4EB94D72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8950" y="808057"/>
            <a:ext cx="5286376" cy="5234394"/>
          </a:xfrm>
          <a:prstGeom prst="round2DiagRect">
            <a:avLst>
              <a:gd name="adj1" fmla="val 741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a:extLst>
              <a:ext uri="{FF2B5EF4-FFF2-40B4-BE49-F238E27FC236}">
                <a16:creationId xmlns:a16="http://schemas.microsoft.com/office/drawing/2014/main" id="{7BE64148-ACF5-C44C-AB70-7A9CA5E4D4B8}"/>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884746" y="2515551"/>
            <a:ext cx="5114783" cy="1956404"/>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53E2F477-F3E2-7D4D-AB98-98007A7F5795}"/>
              </a:ext>
            </a:extLst>
          </p:cNvPr>
          <p:cNvSpPr>
            <a:spLocks noGrp="1"/>
          </p:cNvSpPr>
          <p:nvPr>
            <p:ph idx="1"/>
          </p:nvPr>
        </p:nvSpPr>
        <p:spPr>
          <a:xfrm>
            <a:off x="6300075" y="1530472"/>
            <a:ext cx="4922759" cy="5327527"/>
          </a:xfrm>
        </p:spPr>
        <p:txBody>
          <a:bodyPr>
            <a:normAutofit fontScale="85000" lnSpcReduction="20000"/>
          </a:bodyPr>
          <a:lstStyle/>
          <a:p>
            <a:pPr marL="457200" indent="-457200">
              <a:lnSpc>
                <a:spcPct val="110000"/>
              </a:lnSpc>
              <a:buFont typeface="+mj-lt"/>
              <a:buAutoNum type="arabicPeriod" startAt="3"/>
            </a:pPr>
            <a:r>
              <a:rPr lang="en-US" b="1" dirty="0">
                <a:solidFill>
                  <a:srgbClr val="FFFFFF"/>
                </a:solidFill>
              </a:rPr>
              <a:t>Internal APIs – </a:t>
            </a:r>
            <a:r>
              <a:rPr lang="en-US" dirty="0">
                <a:solidFill>
                  <a:srgbClr val="FFFFFF"/>
                </a:solidFill>
              </a:rPr>
              <a:t>Hidden from external users and only exposed to internal systems. Not meant for consumption outside of the company, but rather for use across different internal development teams for better productivity and reuse of services. (Remember DRY – Don’t Repeat Yourself!)</a:t>
            </a:r>
          </a:p>
          <a:p>
            <a:pPr marL="457200" indent="-457200">
              <a:lnSpc>
                <a:spcPct val="110000"/>
              </a:lnSpc>
              <a:buFont typeface="+mj-lt"/>
              <a:buAutoNum type="arabicPeriod" startAt="3"/>
            </a:pPr>
            <a:r>
              <a:rPr lang="en-US" b="1" dirty="0">
                <a:solidFill>
                  <a:srgbClr val="FFFFFF"/>
                </a:solidFill>
              </a:rPr>
              <a:t>Composite APIs – </a:t>
            </a:r>
            <a:r>
              <a:rPr lang="en-US" dirty="0">
                <a:solidFill>
                  <a:srgbClr val="FFFFFF"/>
                </a:solidFill>
              </a:rPr>
              <a:t>Combine multiple APIs. Allow developers to access several </a:t>
            </a:r>
            <a:r>
              <a:rPr lang="en-US" b="1" dirty="0">
                <a:solidFill>
                  <a:srgbClr val="FFFFFF"/>
                </a:solidFill>
              </a:rPr>
              <a:t>endpoints</a:t>
            </a:r>
            <a:r>
              <a:rPr lang="en-US" dirty="0">
                <a:solidFill>
                  <a:srgbClr val="FFFFFF"/>
                </a:solidFill>
              </a:rPr>
              <a:t> in one call.</a:t>
            </a:r>
            <a:r>
              <a:rPr lang="en-US" dirty="0">
                <a:solidFill>
                  <a:schemeClr val="bg1"/>
                </a:solidFill>
              </a:rPr>
              <a:t> (Remember, an endpoint is the point– typically a URL— at which an API would connect with another entity.) This type of API would be useful, for example, in an application that at any point must get information from several services to perform a task. </a:t>
            </a:r>
            <a:endParaRPr lang="en-US" b="1" dirty="0">
              <a:solidFill>
                <a:schemeClr val="bg1"/>
              </a:solidFill>
            </a:endParaRPr>
          </a:p>
        </p:txBody>
      </p:sp>
    </p:spTree>
    <p:extLst>
      <p:ext uri="{BB962C8B-B14F-4D97-AF65-F5344CB8AC3E}">
        <p14:creationId xmlns:p14="http://schemas.microsoft.com/office/powerpoint/2010/main" val="3806519838"/>
      </p:ext>
    </p:extLst>
  </p:cSld>
  <p:clrMapOvr>
    <a:overrideClrMapping bg1="lt1" tx1="dk1" bg2="lt2" tx2="dk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02E8E3-0158-704A-8DCD-90CA2CD4ADE8}"/>
              </a:ext>
            </a:extLst>
          </p:cNvPr>
          <p:cNvSpPr>
            <a:spLocks noGrp="1"/>
          </p:cNvSpPr>
          <p:nvPr>
            <p:ph type="title"/>
          </p:nvPr>
        </p:nvSpPr>
        <p:spPr>
          <a:xfrm>
            <a:off x="1141413" y="618518"/>
            <a:ext cx="9905998" cy="1478570"/>
          </a:xfrm>
        </p:spPr>
        <p:txBody>
          <a:bodyPr vert="horz" lIns="91440" tIns="45720" rIns="91440" bIns="45720" rtlCol="0" anchor="ctr">
            <a:normAutofit/>
          </a:bodyPr>
          <a:lstStyle/>
          <a:p>
            <a:r>
              <a:rPr lang="en-US" dirty="0"/>
              <a:t>Web api</a:t>
            </a:r>
            <a:r>
              <a:rPr lang="en-US" sz="2400" dirty="0"/>
              <a:t>s</a:t>
            </a:r>
            <a:r>
              <a:rPr lang="en-US" dirty="0"/>
              <a:t>?</a:t>
            </a:r>
            <a:endParaRPr lang="en-US" b="1" dirty="0"/>
          </a:p>
        </p:txBody>
      </p:sp>
      <p:pic>
        <p:nvPicPr>
          <p:cNvPr id="1026" name="Picture 2" descr="The History of the Internet | Computer | Learning | Online">
            <a:extLst>
              <a:ext uri="{FF2B5EF4-FFF2-40B4-BE49-F238E27FC236}">
                <a16:creationId xmlns:a16="http://schemas.microsoft.com/office/drawing/2014/main" id="{3EE83C5D-7511-C845-AD12-23036BAC3A86}"/>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141411" y="3067666"/>
            <a:ext cx="3494597" cy="1913291"/>
          </a:xfrm>
          <a:prstGeom prst="round2DiagRect">
            <a:avLst>
              <a:gd name="adj1" fmla="val 5608"/>
              <a:gd name="adj2" fmla="val 0"/>
            </a:avLst>
          </a:prstGeom>
          <a:no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0C04DD9F-3ADE-A14F-9D81-6F1BEE5218C7}"/>
              </a:ext>
            </a:extLst>
          </p:cNvPr>
          <p:cNvSpPr txBox="1"/>
          <p:nvPr/>
        </p:nvSpPr>
        <p:spPr>
          <a:xfrm>
            <a:off x="5034579" y="2253454"/>
            <a:ext cx="6012832" cy="3541714"/>
          </a:xfrm>
          <a:prstGeom prst="rect">
            <a:avLst/>
          </a:prstGeom>
        </p:spPr>
        <p:txBody>
          <a:bodyPr vert="horz" lIns="91440" tIns="45720" rIns="91440" bIns="45720" rtlCol="0">
            <a:normAutofit/>
          </a:bodyPr>
          <a:lstStyle/>
          <a:p>
            <a:pPr marL="342900" indent="-228600" defTabSz="914400">
              <a:lnSpc>
                <a:spcPct val="120000"/>
              </a:lnSpc>
              <a:spcAft>
                <a:spcPts val="600"/>
              </a:spcAft>
              <a:buSzPct val="125000"/>
              <a:buFont typeface="Arial" panose="020B0604020202020204" pitchFamily="34" charset="0"/>
              <a:buChar char="•"/>
            </a:pPr>
            <a:r>
              <a:rPr lang="en-US" sz="2000" dirty="0"/>
              <a:t>A </a:t>
            </a:r>
            <a:r>
              <a:rPr lang="en-US" sz="2000" b="1" dirty="0"/>
              <a:t>Web API</a:t>
            </a:r>
            <a:r>
              <a:rPr lang="en-US" sz="2000" dirty="0"/>
              <a:t>, as the name suggests, is an API that a client accesses through the internet. Web APIs use </a:t>
            </a:r>
            <a:r>
              <a:rPr lang="en-US" sz="2000" b="1" dirty="0"/>
              <a:t>HTTP</a:t>
            </a:r>
            <a:r>
              <a:rPr lang="en-US" sz="2000" dirty="0"/>
              <a:t>, which we will go over in the next slide. It is more of a concept than anything else, and includes many different types of APIs– including REST, SOAP, etc. (We’ll get more into these during our API design lecture!) </a:t>
            </a:r>
            <a:endParaRPr lang="en-US" dirty="0"/>
          </a:p>
          <a:p>
            <a:pPr marL="342900" indent="-228600" defTabSz="914400">
              <a:lnSpc>
                <a:spcPct val="120000"/>
              </a:lnSpc>
              <a:spcAft>
                <a:spcPts val="600"/>
              </a:spcAft>
              <a:buSzPct val="125000"/>
              <a:buFont typeface="Arial" panose="020B0604020202020204" pitchFamily="34" charset="0"/>
              <a:buChar char="•"/>
            </a:pPr>
            <a:endParaRPr lang="en-US" dirty="0"/>
          </a:p>
        </p:txBody>
      </p:sp>
    </p:spTree>
    <p:extLst>
      <p:ext uri="{BB962C8B-B14F-4D97-AF65-F5344CB8AC3E}">
        <p14:creationId xmlns:p14="http://schemas.microsoft.com/office/powerpoint/2010/main" val="8207992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3E31FD-D72E-0A4B-B1BF-675B72DD3BB7}"/>
              </a:ext>
            </a:extLst>
          </p:cNvPr>
          <p:cNvSpPr>
            <a:spLocks noGrp="1"/>
          </p:cNvSpPr>
          <p:nvPr>
            <p:ph type="title"/>
          </p:nvPr>
        </p:nvSpPr>
        <p:spPr/>
        <p:txBody>
          <a:bodyPr/>
          <a:lstStyle/>
          <a:p>
            <a:r>
              <a:rPr lang="en-US" dirty="0"/>
              <a:t>About me</a:t>
            </a:r>
          </a:p>
        </p:txBody>
      </p:sp>
      <p:sp>
        <p:nvSpPr>
          <p:cNvPr id="3" name="Content Placeholder 2">
            <a:extLst>
              <a:ext uri="{FF2B5EF4-FFF2-40B4-BE49-F238E27FC236}">
                <a16:creationId xmlns:a16="http://schemas.microsoft.com/office/drawing/2014/main" id="{A6E53BE5-EEE2-4749-AF8E-65E1EBC49BC6}"/>
              </a:ext>
            </a:extLst>
          </p:cNvPr>
          <p:cNvSpPr>
            <a:spLocks noGrp="1"/>
          </p:cNvSpPr>
          <p:nvPr>
            <p:ph idx="1"/>
          </p:nvPr>
        </p:nvSpPr>
        <p:spPr>
          <a:xfrm>
            <a:off x="1141412" y="1902818"/>
            <a:ext cx="9905999" cy="4336664"/>
          </a:xfrm>
        </p:spPr>
        <p:txBody>
          <a:bodyPr/>
          <a:lstStyle/>
          <a:p>
            <a:r>
              <a:rPr lang="en-US" dirty="0"/>
              <a:t>Grew up on Long Island, NY. </a:t>
            </a:r>
          </a:p>
          <a:p>
            <a:r>
              <a:rPr lang="en-US" dirty="0"/>
              <a:t>Was planning on getting a psychology degree, but switched to computer science after a few years. </a:t>
            </a:r>
          </a:p>
          <a:p>
            <a:r>
              <a:rPr lang="en-US" dirty="0"/>
              <a:t>Was an undergrad teaching assistant, and taught a remote CSCI136 section for a few semesters after graduating. </a:t>
            </a:r>
          </a:p>
          <a:p>
            <a:r>
              <a:rPr lang="en-US" dirty="0"/>
              <a:t>I’m also an associate software engineer. I work remotely and am part of a team that owns a few APIs and databases. </a:t>
            </a:r>
          </a:p>
        </p:txBody>
      </p:sp>
    </p:spTree>
    <p:extLst>
      <p:ext uri="{BB962C8B-B14F-4D97-AF65-F5344CB8AC3E}">
        <p14:creationId xmlns:p14="http://schemas.microsoft.com/office/powerpoint/2010/main" val="2840501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02E8E3-0158-704A-8DCD-90CA2CD4ADE8}"/>
              </a:ext>
            </a:extLst>
          </p:cNvPr>
          <p:cNvSpPr>
            <a:spLocks noGrp="1"/>
          </p:cNvSpPr>
          <p:nvPr>
            <p:ph type="title"/>
          </p:nvPr>
        </p:nvSpPr>
        <p:spPr>
          <a:xfrm>
            <a:off x="1838997" y="80833"/>
            <a:ext cx="9905998" cy="1478570"/>
          </a:xfrm>
        </p:spPr>
        <p:txBody>
          <a:bodyPr vert="horz" lIns="91440" tIns="45720" rIns="91440" bIns="45720" rtlCol="0" anchor="ctr">
            <a:normAutofit/>
          </a:bodyPr>
          <a:lstStyle/>
          <a:p>
            <a:r>
              <a:rPr lang="en-US" dirty="0"/>
              <a:t>http</a:t>
            </a:r>
            <a:endParaRPr lang="en-US" b="1" dirty="0"/>
          </a:p>
        </p:txBody>
      </p:sp>
      <p:pic>
        <p:nvPicPr>
          <p:cNvPr id="3074" name="Picture 2" descr="A Web document is the composition of different resources">
            <a:extLst>
              <a:ext uri="{FF2B5EF4-FFF2-40B4-BE49-F238E27FC236}">
                <a16:creationId xmlns:a16="http://schemas.microsoft.com/office/drawing/2014/main" id="{C5999283-F4D2-BE41-A94E-B0DFA7ADB188}"/>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03617" y="1702000"/>
            <a:ext cx="6401249" cy="3765439"/>
          </a:xfrm>
          <a:prstGeom prst="round2DiagRect">
            <a:avLst>
              <a:gd name="adj1" fmla="val 5608"/>
              <a:gd name="adj2" fmla="val 0"/>
            </a:avLst>
          </a:prstGeom>
          <a:noFill/>
          <a:ln w="19050" cap="sq">
            <a:solidFill>
              <a:schemeClr val="tx2">
                <a:lumMod val="60000"/>
                <a:lumOff val="40000"/>
                <a:alpha val="60000"/>
              </a:schemeClr>
            </a:solidFill>
            <a:miter lim="800000"/>
          </a:ln>
          <a:effectLst>
            <a:glow>
              <a:schemeClr val="accent1">
                <a:alpha val="46864"/>
              </a:schemeClr>
            </a:glow>
            <a:outerShdw dir="5400000" algn="t" rotWithShape="0">
              <a:prstClr val="black">
                <a:alpha val="38000"/>
              </a:prstClr>
            </a:outerShdw>
            <a:softEdge rad="0"/>
          </a:effectLst>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0C04DD9F-3ADE-A14F-9D81-6F1BEE5218C7}"/>
              </a:ext>
            </a:extLst>
          </p:cNvPr>
          <p:cNvSpPr txBox="1"/>
          <p:nvPr/>
        </p:nvSpPr>
        <p:spPr>
          <a:xfrm>
            <a:off x="6198107" y="618517"/>
            <a:ext cx="5225188" cy="5932407"/>
          </a:xfrm>
          <a:prstGeom prst="rect">
            <a:avLst/>
          </a:prstGeom>
        </p:spPr>
        <p:txBody>
          <a:bodyPr vert="horz" lIns="91440" tIns="45720" rIns="91440" bIns="45720" rtlCol="0">
            <a:noAutofit/>
          </a:bodyPr>
          <a:lstStyle/>
          <a:p>
            <a:pPr marL="342900" indent="-228600" defTabSz="914400">
              <a:lnSpc>
                <a:spcPct val="110000"/>
              </a:lnSpc>
              <a:spcAft>
                <a:spcPts val="600"/>
              </a:spcAft>
              <a:buSzPct val="125000"/>
              <a:buFont typeface="Arial" panose="020B0604020202020204" pitchFamily="34" charset="0"/>
              <a:buChar char="•"/>
            </a:pPr>
            <a:r>
              <a:rPr lang="en-US" sz="1600" b="1" dirty="0"/>
              <a:t>HTTP</a:t>
            </a:r>
            <a:r>
              <a:rPr lang="en-US" sz="1600" dirty="0"/>
              <a:t> stands for HyperText Transfer Protocol. Is it a </a:t>
            </a:r>
            <a:r>
              <a:rPr lang="en-US" sz="1600" b="1" dirty="0"/>
              <a:t>protocol</a:t>
            </a:r>
            <a:r>
              <a:rPr lang="en-US" sz="1600" dirty="0"/>
              <a:t> (set of rules/procedures) for fetching resources. </a:t>
            </a:r>
          </a:p>
          <a:p>
            <a:pPr marL="800100" lvl="1" indent="-228600" defTabSz="914400">
              <a:lnSpc>
                <a:spcPct val="110000"/>
              </a:lnSpc>
              <a:spcAft>
                <a:spcPts val="600"/>
              </a:spcAft>
              <a:buSzPct val="125000"/>
              <a:buFont typeface="Arial" panose="020B0604020202020204" pitchFamily="34" charset="0"/>
              <a:buChar char="•"/>
            </a:pPr>
            <a:r>
              <a:rPr lang="en-US" sz="1600" dirty="0"/>
              <a:t>HTTP is very commonly considered to be the foundation of any data exchange on the World Wide Web. </a:t>
            </a:r>
          </a:p>
          <a:p>
            <a:pPr marL="800100" lvl="1" indent="-228600" defTabSz="914400">
              <a:lnSpc>
                <a:spcPct val="110000"/>
              </a:lnSpc>
              <a:spcAft>
                <a:spcPts val="600"/>
              </a:spcAft>
              <a:buSzPct val="125000"/>
              <a:buFont typeface="Arial" panose="020B0604020202020204" pitchFamily="34" charset="0"/>
              <a:buChar char="•"/>
            </a:pPr>
            <a:r>
              <a:rPr lang="en-US" sz="1600" dirty="0"/>
              <a:t>HTTP is a </a:t>
            </a:r>
            <a:r>
              <a:rPr lang="en-US" sz="1600" b="1" dirty="0"/>
              <a:t>client-server protocol</a:t>
            </a:r>
            <a:r>
              <a:rPr lang="en-US" sz="1600" dirty="0"/>
              <a:t>, which means requests are initiated by the recipient, (in our case, usually the web browser.)</a:t>
            </a:r>
          </a:p>
          <a:p>
            <a:pPr marL="800100" lvl="1" indent="-228600" defTabSz="914400">
              <a:lnSpc>
                <a:spcPct val="110000"/>
              </a:lnSpc>
              <a:spcAft>
                <a:spcPts val="600"/>
              </a:spcAft>
              <a:buSzPct val="125000"/>
              <a:buFont typeface="Arial" panose="020B0604020202020204" pitchFamily="34" charset="0"/>
              <a:buChar char="•"/>
            </a:pPr>
            <a:r>
              <a:rPr lang="en-US" sz="1600" dirty="0"/>
              <a:t>A complete web document (web page) is usually reconstructed for a client from the different sub-documents fetched with HTTP commands-- for example; text, layout description, images, videos, and more.</a:t>
            </a:r>
          </a:p>
          <a:p>
            <a:pPr marL="800100" lvl="1" indent="-228600" defTabSz="914400">
              <a:lnSpc>
                <a:spcPct val="110000"/>
              </a:lnSpc>
              <a:spcAft>
                <a:spcPts val="600"/>
              </a:spcAft>
              <a:buSzPct val="125000"/>
              <a:buFont typeface="Arial" panose="020B0604020202020204" pitchFamily="34" charset="0"/>
              <a:buChar char="•"/>
            </a:pPr>
            <a:r>
              <a:rPr lang="en-US" sz="1600" dirty="0"/>
              <a:t>Clients and servers communicate by exchanging individual messages (as opposed to a stream of data). The messages sent by the client, usually a web browser, are called requests (</a:t>
            </a:r>
            <a:r>
              <a:rPr lang="en-US" sz="1600" b="1" dirty="0"/>
              <a:t>HTTP requests</a:t>
            </a:r>
            <a:r>
              <a:rPr lang="en-US" sz="1600" dirty="0"/>
              <a:t>) and the messages sent by the server as an answer are called responses </a:t>
            </a:r>
            <a:r>
              <a:rPr lang="en-US" sz="1600" b="1" dirty="0"/>
              <a:t>(HTTP responses).</a:t>
            </a:r>
          </a:p>
        </p:txBody>
      </p:sp>
    </p:spTree>
    <p:extLst>
      <p:ext uri="{BB962C8B-B14F-4D97-AF65-F5344CB8AC3E}">
        <p14:creationId xmlns:p14="http://schemas.microsoft.com/office/powerpoint/2010/main" val="35050621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5122" name="Picture 2" descr="What Does a Server Actually Do in Your IT Infrastructure?">
            <a:extLst>
              <a:ext uri="{FF2B5EF4-FFF2-40B4-BE49-F238E27FC236}">
                <a16:creationId xmlns:a16="http://schemas.microsoft.com/office/drawing/2014/main" id="{B7F9384B-33A2-BE44-8C3B-3026E42169F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3" b="2056"/>
          <a:stretch/>
        </p:blipFill>
        <p:spPr bwMode="auto">
          <a:xfrm>
            <a:off x="924456" y="1738541"/>
            <a:ext cx="5171544" cy="3380917"/>
          </a:xfrm>
          <a:prstGeom prst="round2DiagRect">
            <a:avLst>
              <a:gd name="adj1" fmla="val 4860"/>
              <a:gd name="adj2" fmla="val 0"/>
            </a:avLst>
          </a:prstGeom>
          <a:no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0C04DD9F-3ADE-A14F-9D81-6F1BEE5218C7}"/>
              </a:ext>
            </a:extLst>
          </p:cNvPr>
          <p:cNvSpPr txBox="1"/>
          <p:nvPr/>
        </p:nvSpPr>
        <p:spPr>
          <a:xfrm>
            <a:off x="6206067" y="1250086"/>
            <a:ext cx="4844521" cy="5037221"/>
          </a:xfrm>
          <a:prstGeom prst="rect">
            <a:avLst/>
          </a:prstGeom>
        </p:spPr>
        <p:txBody>
          <a:bodyPr vert="horz" lIns="91440" tIns="45720" rIns="91440" bIns="45720" rtlCol="0" anchor="ctr">
            <a:normAutofit/>
          </a:bodyPr>
          <a:lstStyle/>
          <a:p>
            <a:pPr marL="342900" indent="-228600" defTabSz="914400">
              <a:lnSpc>
                <a:spcPct val="110000"/>
              </a:lnSpc>
              <a:spcAft>
                <a:spcPts val="600"/>
              </a:spcAft>
              <a:buSzPct val="125000"/>
              <a:buFont typeface="Arial" panose="020B0604020202020204" pitchFamily="34" charset="0"/>
              <a:buChar char="•"/>
            </a:pPr>
            <a:r>
              <a:rPr lang="en-US" sz="1600" dirty="0"/>
              <a:t>A </a:t>
            </a:r>
            <a:r>
              <a:rPr lang="en-US" sz="1600" b="1" dirty="0"/>
              <a:t>server</a:t>
            </a:r>
            <a:r>
              <a:rPr lang="en-US" sz="1600" dirty="0"/>
              <a:t> (also commonly referred to as a host) is a computer program or device that provides a service to another computer or device (called “client”, like in previously-discussed client-server protocol / model). In short, they are computers that run services to serve the needs of other computers. </a:t>
            </a:r>
          </a:p>
          <a:p>
            <a:pPr marL="342900" indent="-228600" defTabSz="914400">
              <a:lnSpc>
                <a:spcPct val="110000"/>
              </a:lnSpc>
              <a:spcAft>
                <a:spcPts val="600"/>
              </a:spcAft>
              <a:buSzPct val="125000"/>
              <a:buFont typeface="Arial" panose="020B0604020202020204" pitchFamily="34" charset="0"/>
              <a:buChar char="•"/>
            </a:pPr>
            <a:r>
              <a:rPr lang="en-US" sz="1600" dirty="0"/>
              <a:t>A single server can serve multiple clients, and a single client can use multiple servers. </a:t>
            </a:r>
          </a:p>
          <a:p>
            <a:pPr marL="342900" indent="-228600" defTabSz="914400">
              <a:lnSpc>
                <a:spcPct val="110000"/>
              </a:lnSpc>
              <a:spcAft>
                <a:spcPts val="600"/>
              </a:spcAft>
              <a:buSzPct val="125000"/>
              <a:buFont typeface="Arial" panose="020B0604020202020204" pitchFamily="34" charset="0"/>
              <a:buChar char="•"/>
            </a:pPr>
            <a:r>
              <a:rPr lang="en-US" sz="1600" dirty="0"/>
              <a:t>A client process may run on the same device as the server, or may connect to the server over a network if it is on another device. </a:t>
            </a:r>
          </a:p>
          <a:p>
            <a:pPr marL="342900" indent="-228600" defTabSz="914400">
              <a:lnSpc>
                <a:spcPct val="110000"/>
              </a:lnSpc>
              <a:spcAft>
                <a:spcPts val="600"/>
              </a:spcAft>
              <a:buSzPct val="125000"/>
              <a:buFont typeface="Arial" panose="020B0604020202020204" pitchFamily="34" charset="0"/>
              <a:buChar char="•"/>
            </a:pPr>
            <a:r>
              <a:rPr lang="en-US" sz="1600" dirty="0"/>
              <a:t>A server stores, sends, and receives data. These are considered </a:t>
            </a:r>
            <a:r>
              <a:rPr lang="en-US" sz="1600" b="1" dirty="0"/>
              <a:t>the three main functions of a server</a:t>
            </a:r>
            <a:r>
              <a:rPr lang="en-US" sz="1600" dirty="0"/>
              <a:t>.  </a:t>
            </a:r>
          </a:p>
          <a:p>
            <a:pPr marL="342900" indent="-228600" defTabSz="914400">
              <a:lnSpc>
                <a:spcPct val="110000"/>
              </a:lnSpc>
              <a:spcAft>
                <a:spcPts val="600"/>
              </a:spcAft>
              <a:buSzPct val="125000"/>
              <a:buFont typeface="Arial" panose="020B0604020202020204" pitchFamily="34" charset="0"/>
              <a:buChar char="•"/>
            </a:pPr>
            <a:r>
              <a:rPr lang="en-US" sz="1600" dirty="0"/>
              <a:t>Commonly-seen types of servers are web servers, print servers, e-mail servers, database servers… the list goes on! </a:t>
            </a:r>
          </a:p>
        </p:txBody>
      </p:sp>
      <p:sp>
        <p:nvSpPr>
          <p:cNvPr id="7" name="Title 1">
            <a:extLst>
              <a:ext uri="{FF2B5EF4-FFF2-40B4-BE49-F238E27FC236}">
                <a16:creationId xmlns:a16="http://schemas.microsoft.com/office/drawing/2014/main" id="{47C1F04D-B3A0-FD4F-853C-8DCDFBE16453}"/>
              </a:ext>
            </a:extLst>
          </p:cNvPr>
          <p:cNvSpPr>
            <a:spLocks noGrp="1"/>
          </p:cNvSpPr>
          <p:nvPr>
            <p:ph type="title"/>
          </p:nvPr>
        </p:nvSpPr>
        <p:spPr>
          <a:xfrm>
            <a:off x="1018864" y="109471"/>
            <a:ext cx="9905998" cy="1478570"/>
          </a:xfrm>
        </p:spPr>
        <p:txBody>
          <a:bodyPr vert="horz" lIns="91440" tIns="45720" rIns="91440" bIns="45720" rtlCol="0" anchor="ctr">
            <a:normAutofit/>
          </a:bodyPr>
          <a:lstStyle/>
          <a:p>
            <a:pPr algn="ctr"/>
            <a:r>
              <a:rPr lang="en-US" dirty="0"/>
              <a:t>Servers</a:t>
            </a:r>
            <a:endParaRPr lang="en-US" b="1" dirty="0"/>
          </a:p>
        </p:txBody>
      </p:sp>
    </p:spTree>
    <p:extLst>
      <p:ext uri="{BB962C8B-B14F-4D97-AF65-F5344CB8AC3E}">
        <p14:creationId xmlns:p14="http://schemas.microsoft.com/office/powerpoint/2010/main" val="24838403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02E8E3-0158-704A-8DCD-90CA2CD4ADE8}"/>
              </a:ext>
            </a:extLst>
          </p:cNvPr>
          <p:cNvSpPr>
            <a:spLocks noGrp="1"/>
          </p:cNvSpPr>
          <p:nvPr>
            <p:ph type="title"/>
          </p:nvPr>
        </p:nvSpPr>
        <p:spPr>
          <a:xfrm>
            <a:off x="1018864" y="109471"/>
            <a:ext cx="9905998" cy="1478570"/>
          </a:xfrm>
        </p:spPr>
        <p:txBody>
          <a:bodyPr vert="horz" lIns="91440" tIns="45720" rIns="91440" bIns="45720" rtlCol="0" anchor="ctr">
            <a:normAutofit/>
          </a:bodyPr>
          <a:lstStyle/>
          <a:p>
            <a:pPr algn="ctr"/>
            <a:r>
              <a:rPr lang="en-US" dirty="0"/>
              <a:t>Servers</a:t>
            </a:r>
            <a:endParaRPr lang="en-US" b="1" dirty="0"/>
          </a:p>
        </p:txBody>
      </p:sp>
      <p:sp>
        <p:nvSpPr>
          <p:cNvPr id="3" name="TextBox 2">
            <a:extLst>
              <a:ext uri="{FF2B5EF4-FFF2-40B4-BE49-F238E27FC236}">
                <a16:creationId xmlns:a16="http://schemas.microsoft.com/office/drawing/2014/main" id="{0C04DD9F-3ADE-A14F-9D81-6F1BEE5218C7}"/>
              </a:ext>
            </a:extLst>
          </p:cNvPr>
          <p:cNvSpPr txBox="1"/>
          <p:nvPr/>
        </p:nvSpPr>
        <p:spPr>
          <a:xfrm>
            <a:off x="6179168" y="1919549"/>
            <a:ext cx="5246119" cy="3541714"/>
          </a:xfrm>
          <a:prstGeom prst="rect">
            <a:avLst/>
          </a:prstGeom>
        </p:spPr>
        <p:txBody>
          <a:bodyPr vert="horz" lIns="91440" tIns="45720" rIns="91440" bIns="45720" rtlCol="0">
            <a:normAutofit/>
          </a:bodyPr>
          <a:lstStyle/>
          <a:p>
            <a:pPr marL="342900" indent="-228600" defTabSz="914400">
              <a:lnSpc>
                <a:spcPct val="120000"/>
              </a:lnSpc>
              <a:spcAft>
                <a:spcPts val="600"/>
              </a:spcAft>
              <a:buSzPct val="125000"/>
              <a:buFont typeface="Arial" panose="020B0604020202020204" pitchFamily="34" charset="0"/>
              <a:buChar char="•"/>
            </a:pPr>
            <a:r>
              <a:rPr lang="en-US" sz="1600" dirty="0"/>
              <a:t>What would, for example, a 2022 massively multiplayer online game (MMO) server do? </a:t>
            </a:r>
          </a:p>
          <a:p>
            <a:pPr marL="800100" lvl="1" indent="-228600" defTabSz="914400">
              <a:lnSpc>
                <a:spcPct val="120000"/>
              </a:lnSpc>
              <a:spcAft>
                <a:spcPts val="600"/>
              </a:spcAft>
              <a:buSzPct val="125000"/>
              <a:buFont typeface="Arial" panose="020B0604020202020204" pitchFamily="34" charset="0"/>
              <a:buChar char="•"/>
            </a:pPr>
            <a:r>
              <a:rPr lang="en-US" sz="1600" dirty="0"/>
              <a:t>The server would transmit enough data about its internal state to allow its connected clients (the players) to maintain their own accurate version of the game world (via their machines’ screen, typically!) </a:t>
            </a:r>
          </a:p>
          <a:p>
            <a:pPr marL="800100" lvl="1" indent="-228600" defTabSz="914400">
              <a:lnSpc>
                <a:spcPct val="120000"/>
              </a:lnSpc>
              <a:spcAft>
                <a:spcPts val="600"/>
              </a:spcAft>
              <a:buSzPct val="125000"/>
              <a:buFont typeface="Arial" panose="020B0604020202020204" pitchFamily="34" charset="0"/>
              <a:buChar char="•"/>
            </a:pPr>
            <a:r>
              <a:rPr lang="en-US" sz="1600" dirty="0"/>
              <a:t>The server would also receive and process each player’s input. </a:t>
            </a:r>
          </a:p>
          <a:p>
            <a:pPr marL="800100" lvl="1" indent="-228600" defTabSz="914400">
              <a:lnSpc>
                <a:spcPct val="120000"/>
              </a:lnSpc>
              <a:spcAft>
                <a:spcPts val="600"/>
              </a:spcAft>
              <a:buSzPct val="125000"/>
              <a:buFont typeface="Arial" panose="020B0604020202020204" pitchFamily="34" charset="0"/>
              <a:buChar char="•"/>
            </a:pPr>
            <a:endParaRPr lang="en-US" dirty="0"/>
          </a:p>
        </p:txBody>
      </p:sp>
      <p:pic>
        <p:nvPicPr>
          <p:cNvPr id="5" name="Picture 2" descr="What Does a Server Actually Do in Your IT Infrastructure?">
            <a:extLst>
              <a:ext uri="{FF2B5EF4-FFF2-40B4-BE49-F238E27FC236}">
                <a16:creationId xmlns:a16="http://schemas.microsoft.com/office/drawing/2014/main" id="{5A79F64A-4263-4147-A563-21D5E0CE216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3" b="2056"/>
          <a:stretch/>
        </p:blipFill>
        <p:spPr bwMode="auto">
          <a:xfrm>
            <a:off x="924456" y="1738541"/>
            <a:ext cx="5171544" cy="3380917"/>
          </a:xfrm>
          <a:prstGeom prst="round2DiagRect">
            <a:avLst>
              <a:gd name="adj1" fmla="val 4860"/>
              <a:gd name="adj2" fmla="val 0"/>
            </a:avLst>
          </a:prstGeom>
          <a:no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32074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02E8E3-0158-704A-8DCD-90CA2CD4ADE8}"/>
              </a:ext>
            </a:extLst>
          </p:cNvPr>
          <p:cNvSpPr>
            <a:spLocks noGrp="1"/>
          </p:cNvSpPr>
          <p:nvPr>
            <p:ph type="title"/>
          </p:nvPr>
        </p:nvSpPr>
        <p:spPr>
          <a:xfrm>
            <a:off x="673608" y="319578"/>
            <a:ext cx="9905998" cy="1478570"/>
          </a:xfrm>
        </p:spPr>
        <p:txBody>
          <a:bodyPr vert="horz" lIns="91440" tIns="45720" rIns="91440" bIns="45720" rtlCol="0" anchor="ctr">
            <a:normAutofit/>
          </a:bodyPr>
          <a:lstStyle/>
          <a:p>
            <a:pPr algn="ctr"/>
            <a:r>
              <a:rPr lang="en-US" dirty="0"/>
              <a:t>Internet protocol (IP) addresses</a:t>
            </a:r>
            <a:endParaRPr lang="en-US" b="1" dirty="0"/>
          </a:p>
        </p:txBody>
      </p:sp>
      <p:pic>
        <p:nvPicPr>
          <p:cNvPr id="8" name="Picture 7" descr="Icon&#10;&#10;Description automatically generated">
            <a:extLst>
              <a:ext uri="{FF2B5EF4-FFF2-40B4-BE49-F238E27FC236}">
                <a16:creationId xmlns:a16="http://schemas.microsoft.com/office/drawing/2014/main" id="{C79BBBBF-98A3-5647-ABBB-3BD9B8E4BEFB}"/>
              </a:ext>
            </a:extLst>
          </p:cNvPr>
          <p:cNvPicPr>
            <a:picLocks noChangeAspect="1"/>
          </p:cNvPicPr>
          <p:nvPr/>
        </p:nvPicPr>
        <p:blipFill rotWithShape="1">
          <a:blip r:embed="rId3"/>
          <a:srcRect r="-3" b="3500"/>
          <a:stretch/>
        </p:blipFill>
        <p:spPr>
          <a:xfrm>
            <a:off x="1009436" y="1654175"/>
            <a:ext cx="3494597" cy="3549650"/>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
        <p:nvSpPr>
          <p:cNvPr id="3" name="TextBox 2">
            <a:extLst>
              <a:ext uri="{FF2B5EF4-FFF2-40B4-BE49-F238E27FC236}">
                <a16:creationId xmlns:a16="http://schemas.microsoft.com/office/drawing/2014/main" id="{0C04DD9F-3ADE-A14F-9D81-6F1BEE5218C7}"/>
              </a:ext>
            </a:extLst>
          </p:cNvPr>
          <p:cNvSpPr txBox="1"/>
          <p:nvPr/>
        </p:nvSpPr>
        <p:spPr>
          <a:xfrm>
            <a:off x="4636007" y="1392852"/>
            <a:ext cx="6546557" cy="4796589"/>
          </a:xfrm>
          <a:prstGeom prst="rect">
            <a:avLst/>
          </a:prstGeom>
        </p:spPr>
        <p:txBody>
          <a:bodyPr vert="horz" lIns="91440" tIns="45720" rIns="91440" bIns="45720" rtlCol="0">
            <a:noAutofit/>
          </a:bodyPr>
          <a:lstStyle/>
          <a:p>
            <a:pPr marL="342900" indent="-228600" defTabSz="914400">
              <a:lnSpc>
                <a:spcPct val="110000"/>
              </a:lnSpc>
              <a:spcAft>
                <a:spcPts val="600"/>
              </a:spcAft>
              <a:buSzPct val="125000"/>
              <a:buFont typeface="Arial" panose="020B0604020202020204" pitchFamily="34" charset="0"/>
              <a:buChar char="•"/>
            </a:pPr>
            <a:r>
              <a:rPr lang="en-US" sz="1600" dirty="0"/>
              <a:t>An </a:t>
            </a:r>
            <a:r>
              <a:rPr lang="en-US" sz="1600" b="1" dirty="0"/>
              <a:t>IP address </a:t>
            </a:r>
            <a:r>
              <a:rPr lang="en-US" sz="1600" dirty="0"/>
              <a:t>is a unique address that identifies a device on the internet or a local network. IP stands for "Internet Protocol," which is the set of rules governing the format of data sent via the internet or local network.</a:t>
            </a:r>
          </a:p>
          <a:p>
            <a:pPr marL="342900" indent="-228600" defTabSz="914400">
              <a:lnSpc>
                <a:spcPct val="110000"/>
              </a:lnSpc>
              <a:spcAft>
                <a:spcPts val="600"/>
              </a:spcAft>
              <a:buSzPct val="125000"/>
              <a:buFont typeface="Arial" panose="020B0604020202020204" pitchFamily="34" charset="0"/>
              <a:buChar char="•"/>
            </a:pPr>
            <a:r>
              <a:rPr lang="en-US" sz="1600" dirty="0"/>
              <a:t>IP addresses are the identifier that allows information to be sent between devices on a network; they contain location information and make devices accessible for communication. The internet needs a way to differentiate between different computers, routers, and websites. IP addresses provide a way of doing so.</a:t>
            </a:r>
          </a:p>
          <a:p>
            <a:pPr marL="342900" indent="-228600" defTabSz="914400">
              <a:lnSpc>
                <a:spcPct val="110000"/>
              </a:lnSpc>
              <a:spcAft>
                <a:spcPts val="600"/>
              </a:spcAft>
              <a:buSzPct val="125000"/>
              <a:buFont typeface="Arial" panose="020B0604020202020204" pitchFamily="34" charset="0"/>
              <a:buChar char="•"/>
            </a:pPr>
            <a:r>
              <a:rPr lang="en-US" sz="1600" dirty="0"/>
              <a:t>IP addresses are expressed as a set of four numbers separated by periods– an example address might be 192.158.1.38. Each number in the set can range from 0 to 255. So, the full IP addressing range goes from 0.0.0.0 to 255.255.255.255.</a:t>
            </a:r>
          </a:p>
          <a:p>
            <a:pPr marL="342900" indent="-228600" defTabSz="914400">
              <a:lnSpc>
                <a:spcPct val="110000"/>
              </a:lnSpc>
              <a:spcAft>
                <a:spcPts val="600"/>
              </a:spcAft>
              <a:buSzPct val="125000"/>
              <a:buFont typeface="Arial" panose="020B0604020202020204" pitchFamily="34" charset="0"/>
              <a:buChar char="•"/>
            </a:pPr>
            <a:r>
              <a:rPr lang="en-US" sz="1600" dirty="0"/>
              <a:t>IP addresses are </a:t>
            </a:r>
            <a:r>
              <a:rPr lang="en-US" sz="1600" b="1" dirty="0"/>
              <a:t>not random</a:t>
            </a:r>
            <a:r>
              <a:rPr lang="en-US" sz="1600" dirty="0"/>
              <a:t>. They are mathematically produced and allocated by the Internet Assigned Numbers Authority (IANA), a division of the Internet Corporation for Assigned Names and Numbers (ICANN). ICANN is a non-profit organization that was established in the United States in 1998 to help maintain the security of the internet and allow it to be usable by all. </a:t>
            </a:r>
          </a:p>
        </p:txBody>
      </p:sp>
    </p:spTree>
    <p:extLst>
      <p:ext uri="{BB962C8B-B14F-4D97-AF65-F5344CB8AC3E}">
        <p14:creationId xmlns:p14="http://schemas.microsoft.com/office/powerpoint/2010/main" val="4588500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C04DD9F-3ADE-A14F-9D81-6F1BEE5218C7}"/>
              </a:ext>
            </a:extLst>
          </p:cNvPr>
          <p:cNvSpPr txBox="1"/>
          <p:nvPr/>
        </p:nvSpPr>
        <p:spPr>
          <a:xfrm>
            <a:off x="4576962" y="1509115"/>
            <a:ext cx="6791764" cy="5108501"/>
          </a:xfrm>
          <a:prstGeom prst="rect">
            <a:avLst/>
          </a:prstGeom>
        </p:spPr>
        <p:txBody>
          <a:bodyPr vert="horz" lIns="91440" tIns="45720" rIns="91440" bIns="45720" rtlCol="0">
            <a:normAutofit lnSpcReduction="10000"/>
          </a:bodyPr>
          <a:lstStyle/>
          <a:p>
            <a:pPr marL="342900" indent="-228600" defTabSz="914400">
              <a:lnSpc>
                <a:spcPct val="110000"/>
              </a:lnSpc>
              <a:spcAft>
                <a:spcPts val="600"/>
              </a:spcAft>
              <a:buSzPct val="125000"/>
              <a:buFont typeface="Arial" panose="020B0604020202020204" pitchFamily="34" charset="0"/>
              <a:buChar char="•"/>
            </a:pPr>
            <a:r>
              <a:rPr lang="en-US" sz="1600" dirty="0"/>
              <a:t>Every individual or business with an internet service plan has two types of IP addresses: their </a:t>
            </a:r>
            <a:r>
              <a:rPr lang="en-US" sz="1600" b="1" dirty="0"/>
              <a:t>private IP addresses </a:t>
            </a:r>
            <a:r>
              <a:rPr lang="en-US" sz="1600" dirty="0"/>
              <a:t>and their </a:t>
            </a:r>
            <a:r>
              <a:rPr lang="en-US" sz="1600" b="1" dirty="0"/>
              <a:t>public IP address</a:t>
            </a:r>
            <a:r>
              <a:rPr lang="en-US" sz="1600" dirty="0"/>
              <a:t>. </a:t>
            </a:r>
          </a:p>
          <a:p>
            <a:pPr marL="800100" lvl="1" indent="-228600" defTabSz="914400">
              <a:lnSpc>
                <a:spcPct val="110000"/>
              </a:lnSpc>
              <a:spcAft>
                <a:spcPts val="600"/>
              </a:spcAft>
              <a:buSzPct val="125000"/>
              <a:buFont typeface="Arial" panose="020B0604020202020204" pitchFamily="34" charset="0"/>
              <a:buChar char="•"/>
            </a:pPr>
            <a:r>
              <a:rPr lang="en-US" sz="1600" dirty="0"/>
              <a:t>A public IP address can be accessed directly over the internet and is assigned to your network router by your internet service provider (ISP). </a:t>
            </a:r>
            <a:r>
              <a:rPr lang="en-US" sz="1600" b="1" dirty="0"/>
              <a:t>Your personal device also has a private IP that remains hidden when you connect to the internet through your router’s public IP.</a:t>
            </a:r>
          </a:p>
          <a:p>
            <a:pPr marL="800100" lvl="1" indent="-228600" defTabSz="914400">
              <a:lnSpc>
                <a:spcPct val="110000"/>
              </a:lnSpc>
              <a:spcAft>
                <a:spcPts val="600"/>
              </a:spcAft>
              <a:buSzPct val="125000"/>
              <a:buFont typeface="Arial" panose="020B0604020202020204" pitchFamily="34" charset="0"/>
              <a:buChar char="•"/>
            </a:pPr>
            <a:r>
              <a:rPr lang="en-US" sz="1600" dirty="0"/>
              <a:t>The terms </a:t>
            </a:r>
            <a:r>
              <a:rPr lang="en-US" sz="1600" b="1" dirty="0"/>
              <a:t>public IP address and</a:t>
            </a:r>
            <a:r>
              <a:rPr lang="en-US" sz="1600" dirty="0"/>
              <a:t> </a:t>
            </a:r>
            <a:r>
              <a:rPr lang="en-US" sz="1600" b="1" dirty="0"/>
              <a:t>external IP address are essentially interchangeable</a:t>
            </a:r>
            <a:r>
              <a:rPr lang="en-US" sz="1600" dirty="0"/>
              <a:t>. No matter which phrasing you prefer, the function is the same: a public (or external) IP address helps you connect to the wider internet.</a:t>
            </a:r>
          </a:p>
          <a:p>
            <a:pPr marL="800100" lvl="1" indent="-228600" defTabSz="914400">
              <a:lnSpc>
                <a:spcPct val="110000"/>
              </a:lnSpc>
              <a:spcAft>
                <a:spcPts val="600"/>
              </a:spcAft>
              <a:buSzPct val="125000"/>
              <a:buFont typeface="Arial" panose="020B0604020202020204" pitchFamily="34" charset="0"/>
              <a:buChar char="•"/>
            </a:pPr>
            <a:r>
              <a:rPr lang="en-US" sz="1600" dirty="0"/>
              <a:t>Public IP addresses can be traced back to your ISP, which can potentially reveal your general geographical location. When advertisers, governments, or hackers know where you’re connecting from, it’s easier for them to follow what you do online. </a:t>
            </a:r>
          </a:p>
          <a:p>
            <a:pPr marL="800100" lvl="1" indent="-228600" defTabSz="914400">
              <a:lnSpc>
                <a:spcPct val="110000"/>
              </a:lnSpc>
              <a:spcAft>
                <a:spcPts val="600"/>
              </a:spcAft>
              <a:buSzPct val="125000"/>
              <a:buFont typeface="Arial" panose="020B0604020202020204" pitchFamily="34" charset="0"/>
              <a:buChar char="•"/>
            </a:pPr>
            <a:r>
              <a:rPr lang="en-US" sz="1600" dirty="0"/>
              <a:t>Websites also use IP tracking to analyze online behavior patterns, making it easier for them to determine if the same individual visits the site repeatedly. Websites can then use these patterns to predict your preferences!</a:t>
            </a:r>
          </a:p>
        </p:txBody>
      </p:sp>
      <p:sp>
        <p:nvSpPr>
          <p:cNvPr id="9" name="Title 1">
            <a:extLst>
              <a:ext uri="{FF2B5EF4-FFF2-40B4-BE49-F238E27FC236}">
                <a16:creationId xmlns:a16="http://schemas.microsoft.com/office/drawing/2014/main" id="{7783BDEA-A1A6-E940-A97C-A0762179D70C}"/>
              </a:ext>
            </a:extLst>
          </p:cNvPr>
          <p:cNvSpPr>
            <a:spLocks noGrp="1"/>
          </p:cNvSpPr>
          <p:nvPr>
            <p:ph type="title"/>
          </p:nvPr>
        </p:nvSpPr>
        <p:spPr>
          <a:xfrm>
            <a:off x="673608" y="319578"/>
            <a:ext cx="9905998" cy="1478570"/>
          </a:xfrm>
        </p:spPr>
        <p:txBody>
          <a:bodyPr vert="horz" lIns="91440" tIns="45720" rIns="91440" bIns="45720" rtlCol="0" anchor="ctr">
            <a:normAutofit/>
          </a:bodyPr>
          <a:lstStyle/>
          <a:p>
            <a:pPr algn="ctr"/>
            <a:r>
              <a:rPr lang="en-US" dirty="0"/>
              <a:t>Internet protocol (IP) addresses</a:t>
            </a:r>
            <a:endParaRPr lang="en-US" b="1" dirty="0"/>
          </a:p>
        </p:txBody>
      </p:sp>
      <p:pic>
        <p:nvPicPr>
          <p:cNvPr id="5" name="Picture 4" descr="Icon&#10;&#10;Description automatically generated">
            <a:extLst>
              <a:ext uri="{FF2B5EF4-FFF2-40B4-BE49-F238E27FC236}">
                <a16:creationId xmlns:a16="http://schemas.microsoft.com/office/drawing/2014/main" id="{3696C3D8-D719-E547-904A-8A8A3F211010}"/>
              </a:ext>
            </a:extLst>
          </p:cNvPr>
          <p:cNvPicPr>
            <a:picLocks noChangeAspect="1"/>
          </p:cNvPicPr>
          <p:nvPr/>
        </p:nvPicPr>
        <p:blipFill rotWithShape="1">
          <a:blip r:embed="rId3"/>
          <a:srcRect r="-3" b="3500"/>
          <a:stretch/>
        </p:blipFill>
        <p:spPr>
          <a:xfrm>
            <a:off x="1009436" y="1654175"/>
            <a:ext cx="3494597" cy="3549650"/>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Tree>
    <p:extLst>
      <p:ext uri="{BB962C8B-B14F-4D97-AF65-F5344CB8AC3E}">
        <p14:creationId xmlns:p14="http://schemas.microsoft.com/office/powerpoint/2010/main" val="36573904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C04DD9F-3ADE-A14F-9D81-6F1BEE5218C7}"/>
              </a:ext>
            </a:extLst>
          </p:cNvPr>
          <p:cNvSpPr txBox="1"/>
          <p:nvPr/>
        </p:nvSpPr>
        <p:spPr>
          <a:xfrm>
            <a:off x="4780547" y="1443790"/>
            <a:ext cx="6513094" cy="4796589"/>
          </a:xfrm>
          <a:prstGeom prst="rect">
            <a:avLst/>
          </a:prstGeom>
        </p:spPr>
        <p:txBody>
          <a:bodyPr vert="horz" lIns="91440" tIns="45720" rIns="91440" bIns="45720" rtlCol="0">
            <a:noAutofit/>
          </a:bodyPr>
          <a:lstStyle/>
          <a:p>
            <a:pPr marL="800100" lvl="1" indent="-228600" defTabSz="914400">
              <a:lnSpc>
                <a:spcPct val="110000"/>
              </a:lnSpc>
              <a:spcAft>
                <a:spcPts val="600"/>
              </a:spcAft>
              <a:buSzPct val="125000"/>
              <a:buFont typeface="Arial" panose="020B0604020202020204" pitchFamily="34" charset="0"/>
              <a:buChar char="•"/>
            </a:pPr>
            <a:r>
              <a:rPr lang="en-US" sz="1600" dirty="0"/>
              <a:t>Every device that connects to your internet network has a private IP address. This includes computers, smartphones, and tablets but also any Bluetooth-enabled devices like speakers, printers, or smart TVs. Your router needs a way to identify these items separately, and many items need a way to recognize each other. Therefore, your </a:t>
            </a:r>
            <a:r>
              <a:rPr lang="en-US" sz="1600" b="1" dirty="0"/>
              <a:t>router</a:t>
            </a:r>
            <a:r>
              <a:rPr lang="en-US" sz="1600" dirty="0"/>
              <a:t> (device that communicates between the internet and the devices in your home that connect to the internet) generates private IP addresses that are unique identifiers for each device that differentiate them on the network. </a:t>
            </a:r>
          </a:p>
          <a:p>
            <a:pPr marL="800100" lvl="1" indent="-228600" defTabSz="914400">
              <a:lnSpc>
                <a:spcPct val="110000"/>
              </a:lnSpc>
              <a:spcAft>
                <a:spcPts val="600"/>
              </a:spcAft>
              <a:buSzPct val="125000"/>
              <a:buFont typeface="Arial" panose="020B0604020202020204" pitchFamily="34" charset="0"/>
              <a:buChar char="•"/>
            </a:pPr>
            <a:r>
              <a:rPr lang="en-US" sz="1600" dirty="0"/>
              <a:t>Private IP addresses let devices connected to the same network communicate with one another without connecting to the wider internet. By making it more difficult for an external host or user to establish a connection, private IPs help bolster security within a specific network, like in your home or office. This is why you can print documents via wireless connection to your printer at home, but your neighbor can’t send their files to your printer accidentally... Usually.</a:t>
            </a:r>
          </a:p>
          <a:p>
            <a:pPr marL="800100" lvl="1" indent="-228600" defTabSz="914400">
              <a:lnSpc>
                <a:spcPct val="110000"/>
              </a:lnSpc>
              <a:spcAft>
                <a:spcPts val="600"/>
              </a:spcAft>
              <a:buSzPct val="125000"/>
              <a:buFont typeface="Arial" panose="020B0604020202020204" pitchFamily="34" charset="0"/>
              <a:buChar char="•"/>
            </a:pPr>
            <a:r>
              <a:rPr lang="en-US" sz="1600" b="1" dirty="0"/>
              <a:t>Private IP address and internal IP address are interchangeable terms</a:t>
            </a:r>
            <a:r>
              <a:rPr lang="en-US" sz="1600" dirty="0"/>
              <a:t>. A private IP address is also often called a </a:t>
            </a:r>
            <a:r>
              <a:rPr lang="en-US" sz="1600" b="1" dirty="0"/>
              <a:t>local IP address</a:t>
            </a:r>
            <a:r>
              <a:rPr lang="en-US" sz="1600" dirty="0"/>
              <a:t>.</a:t>
            </a:r>
          </a:p>
        </p:txBody>
      </p:sp>
      <p:sp>
        <p:nvSpPr>
          <p:cNvPr id="9" name="Title 1">
            <a:extLst>
              <a:ext uri="{FF2B5EF4-FFF2-40B4-BE49-F238E27FC236}">
                <a16:creationId xmlns:a16="http://schemas.microsoft.com/office/drawing/2014/main" id="{7783BDEA-A1A6-E940-A97C-A0762179D70C}"/>
              </a:ext>
            </a:extLst>
          </p:cNvPr>
          <p:cNvSpPr>
            <a:spLocks noGrp="1"/>
          </p:cNvSpPr>
          <p:nvPr>
            <p:ph type="title"/>
          </p:nvPr>
        </p:nvSpPr>
        <p:spPr>
          <a:xfrm>
            <a:off x="673608" y="319578"/>
            <a:ext cx="9905998" cy="1478570"/>
          </a:xfrm>
        </p:spPr>
        <p:txBody>
          <a:bodyPr vert="horz" lIns="91440" tIns="45720" rIns="91440" bIns="45720" rtlCol="0" anchor="ctr">
            <a:normAutofit/>
          </a:bodyPr>
          <a:lstStyle/>
          <a:p>
            <a:pPr algn="ctr"/>
            <a:r>
              <a:rPr lang="en-US" dirty="0"/>
              <a:t>Internet protocol (IP) addresses</a:t>
            </a:r>
            <a:endParaRPr lang="en-US" b="1" dirty="0"/>
          </a:p>
        </p:txBody>
      </p:sp>
      <p:pic>
        <p:nvPicPr>
          <p:cNvPr id="5" name="Picture 4" descr="Icon&#10;&#10;Description automatically generated">
            <a:extLst>
              <a:ext uri="{FF2B5EF4-FFF2-40B4-BE49-F238E27FC236}">
                <a16:creationId xmlns:a16="http://schemas.microsoft.com/office/drawing/2014/main" id="{630B068F-7595-EA44-A83C-59616C2A1C7C}"/>
              </a:ext>
            </a:extLst>
          </p:cNvPr>
          <p:cNvPicPr>
            <a:picLocks noChangeAspect="1"/>
          </p:cNvPicPr>
          <p:nvPr/>
        </p:nvPicPr>
        <p:blipFill rotWithShape="1">
          <a:blip r:embed="rId3"/>
          <a:srcRect r="-3" b="3500"/>
          <a:stretch/>
        </p:blipFill>
        <p:spPr>
          <a:xfrm>
            <a:off x="1009436" y="1654175"/>
            <a:ext cx="3494597" cy="3549650"/>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Tree>
    <p:extLst>
      <p:ext uri="{BB962C8B-B14F-4D97-AF65-F5344CB8AC3E}">
        <p14:creationId xmlns:p14="http://schemas.microsoft.com/office/powerpoint/2010/main" val="15371094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C2E4E997-8672-4FFD-B8EC-9932A8E471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73" name="Picture 2">
            <a:extLst>
              <a:ext uri="{FF2B5EF4-FFF2-40B4-BE49-F238E27FC236}">
                <a16:creationId xmlns:a16="http://schemas.microsoft.com/office/drawing/2014/main" id="{FE6BA9E6-1D9E-4D30-B528-D49FA1342E4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9" name="Title 1">
            <a:extLst>
              <a:ext uri="{FF2B5EF4-FFF2-40B4-BE49-F238E27FC236}">
                <a16:creationId xmlns:a16="http://schemas.microsoft.com/office/drawing/2014/main" id="{7783BDEA-A1A6-E940-A97C-A0762179D70C}"/>
              </a:ext>
            </a:extLst>
          </p:cNvPr>
          <p:cNvSpPr>
            <a:spLocks noGrp="1"/>
          </p:cNvSpPr>
          <p:nvPr>
            <p:ph type="title"/>
          </p:nvPr>
        </p:nvSpPr>
        <p:spPr>
          <a:xfrm>
            <a:off x="1454152" y="192521"/>
            <a:ext cx="4459286" cy="1478570"/>
          </a:xfrm>
        </p:spPr>
        <p:txBody>
          <a:bodyPr vert="horz" lIns="91440" tIns="45720" rIns="91440" bIns="45720" rtlCol="0" anchor="ctr">
            <a:normAutofit/>
          </a:bodyPr>
          <a:lstStyle/>
          <a:p>
            <a:r>
              <a:rPr lang="en-US" sz="3200" dirty="0"/>
              <a:t>Types of networks</a:t>
            </a:r>
            <a:endParaRPr lang="en-US" sz="3200" b="1" dirty="0"/>
          </a:p>
        </p:txBody>
      </p:sp>
      <p:sp>
        <p:nvSpPr>
          <p:cNvPr id="3" name="TextBox 2">
            <a:extLst>
              <a:ext uri="{FF2B5EF4-FFF2-40B4-BE49-F238E27FC236}">
                <a16:creationId xmlns:a16="http://schemas.microsoft.com/office/drawing/2014/main" id="{0C04DD9F-3ADE-A14F-9D81-6F1BEE5218C7}"/>
              </a:ext>
            </a:extLst>
          </p:cNvPr>
          <p:cNvSpPr txBox="1"/>
          <p:nvPr/>
        </p:nvSpPr>
        <p:spPr>
          <a:xfrm>
            <a:off x="669924" y="1509183"/>
            <a:ext cx="4800598" cy="4987508"/>
          </a:xfrm>
          <a:prstGeom prst="rect">
            <a:avLst/>
          </a:prstGeom>
        </p:spPr>
        <p:txBody>
          <a:bodyPr vert="horz" lIns="91440" tIns="45720" rIns="91440" bIns="45720" rtlCol="0">
            <a:normAutofit fontScale="92500" lnSpcReduction="10000"/>
          </a:bodyPr>
          <a:lstStyle/>
          <a:p>
            <a:pPr marL="342900" indent="-228600" defTabSz="914400">
              <a:lnSpc>
                <a:spcPct val="110000"/>
              </a:lnSpc>
              <a:spcAft>
                <a:spcPts val="600"/>
              </a:spcAft>
              <a:buSzPct val="125000"/>
              <a:buFont typeface="Arial" panose="020B0604020202020204" pitchFamily="34" charset="0"/>
              <a:buChar char="•"/>
            </a:pPr>
            <a:r>
              <a:rPr lang="en-US" sz="1400" b="1" dirty="0"/>
              <a:t>Personal Area Network (PAN): </a:t>
            </a:r>
            <a:r>
              <a:rPr lang="en-US" sz="1400" dirty="0"/>
              <a:t>This is the smallest and most basic network that you’ll find. It’s meant to cover a very small area (typically a single room or building). A PAN is most commonly used for one individual and to connect just a handful of devices such as a computer, smart phone, and printer. Probably the most well-known PAN technology is Bluetooth connection. So, next time you connect your phone to your car to play music, you can thank your Personal Area Network!</a:t>
            </a:r>
          </a:p>
          <a:p>
            <a:pPr marL="342900" indent="-228600" defTabSz="914400">
              <a:lnSpc>
                <a:spcPct val="110000"/>
              </a:lnSpc>
              <a:spcAft>
                <a:spcPts val="600"/>
              </a:spcAft>
              <a:buSzPct val="125000"/>
              <a:buFont typeface="Arial" panose="020B0604020202020204" pitchFamily="34" charset="0"/>
              <a:buChar char="•"/>
            </a:pPr>
            <a:r>
              <a:rPr lang="en-US" sz="1400" b="1" dirty="0"/>
              <a:t>Local Area Network (LAN): </a:t>
            </a:r>
            <a:r>
              <a:rPr lang="en-US" sz="1400" dirty="0"/>
              <a:t>This is an extremely common and well-known type of network. Just as the name suggests, a LAN connects a group of computers or devices together across a local area. This type of network can be utilized to connect devices throughout one building or even 2-3 buildings depending on the proximity to each other.  Whether your office location utilizes wired or wireless connection, it’s almost surely using a LAN connection. This brings us to the next type of network…</a:t>
            </a:r>
          </a:p>
          <a:p>
            <a:pPr marL="342900" indent="-228600" defTabSz="914400">
              <a:lnSpc>
                <a:spcPct val="110000"/>
              </a:lnSpc>
              <a:spcAft>
                <a:spcPts val="600"/>
              </a:spcAft>
              <a:buSzPct val="125000"/>
              <a:buFont typeface="Arial" panose="020B0604020202020204" pitchFamily="34" charset="0"/>
              <a:buChar char="•"/>
            </a:pPr>
            <a:r>
              <a:rPr lang="en-US" sz="1400" b="1" dirty="0"/>
              <a:t>Wireless Local Area Network (WLAN): </a:t>
            </a:r>
            <a:r>
              <a:rPr lang="en-US" sz="1400" dirty="0"/>
              <a:t>A WLAN is simply a LAN that does not rely on cables to connect to the network. So, when you’re using WiFi, you’re using a WLAN. WLANs are typically used in the same scenario as LANs, it just depends on whether you’d prefer an on premises or remote cloud solution (wires or wireless).</a:t>
            </a:r>
          </a:p>
        </p:txBody>
      </p:sp>
      <p:pic>
        <p:nvPicPr>
          <p:cNvPr id="1026" name="Picture 2" descr="3.5.1 Computer Networks">
            <a:extLst>
              <a:ext uri="{FF2B5EF4-FFF2-40B4-BE49-F238E27FC236}">
                <a16:creationId xmlns:a16="http://schemas.microsoft.com/office/drawing/2014/main" id="{A7AE7B18-2736-CC46-935D-30ABB82EB59A}"/>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096000" y="1370421"/>
            <a:ext cx="5456279" cy="4092209"/>
          </a:xfrm>
          <a:prstGeom prst="round2DiagRect">
            <a:avLst>
              <a:gd name="adj1" fmla="val 5608"/>
              <a:gd name="adj2" fmla="val 0"/>
            </a:avLst>
          </a:prstGeom>
          <a:no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grpSp>
        <p:nvGrpSpPr>
          <p:cNvPr id="75" name="Group 74">
            <a:extLst>
              <a:ext uri="{FF2B5EF4-FFF2-40B4-BE49-F238E27FC236}">
                <a16:creationId xmlns:a16="http://schemas.microsoft.com/office/drawing/2014/main" id="{453E4DEE-E996-40F8-8635-0FF43D7348F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76" name="Rectangle 5">
              <a:extLst>
                <a:ext uri="{FF2B5EF4-FFF2-40B4-BE49-F238E27FC236}">
                  <a16:creationId xmlns:a16="http://schemas.microsoft.com/office/drawing/2014/main" id="{08BD1D3E-43CE-49EB-A424-0738950C642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77" name="Freeform 6">
              <a:extLst>
                <a:ext uri="{FF2B5EF4-FFF2-40B4-BE49-F238E27FC236}">
                  <a16:creationId xmlns:a16="http://schemas.microsoft.com/office/drawing/2014/main" id="{E9182037-E3FA-489A-95D5-29E4248420D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8" name="Freeform 7">
              <a:extLst>
                <a:ext uri="{FF2B5EF4-FFF2-40B4-BE49-F238E27FC236}">
                  <a16:creationId xmlns:a16="http://schemas.microsoft.com/office/drawing/2014/main" id="{E8864E76-AD7F-4BEE-B3F6-A78FA42AEF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9" name="Freeform 8">
              <a:extLst>
                <a:ext uri="{FF2B5EF4-FFF2-40B4-BE49-F238E27FC236}">
                  <a16:creationId xmlns:a16="http://schemas.microsoft.com/office/drawing/2014/main" id="{8AD071B3-046D-4479-91FE-01E9AD7C8A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0" name="Freeform 9">
              <a:extLst>
                <a:ext uri="{FF2B5EF4-FFF2-40B4-BE49-F238E27FC236}">
                  <a16:creationId xmlns:a16="http://schemas.microsoft.com/office/drawing/2014/main" id="{91D776F5-E902-4A4D-A75D-A46E063C9F3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1" name="Freeform 10">
              <a:extLst>
                <a:ext uri="{FF2B5EF4-FFF2-40B4-BE49-F238E27FC236}">
                  <a16:creationId xmlns:a16="http://schemas.microsoft.com/office/drawing/2014/main" id="{EBED8F24-A998-4952-AB68-E2074F0746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2" name="Freeform 11">
              <a:extLst>
                <a:ext uri="{FF2B5EF4-FFF2-40B4-BE49-F238E27FC236}">
                  <a16:creationId xmlns:a16="http://schemas.microsoft.com/office/drawing/2014/main" id="{74D7A646-8CDC-49B3-9C44-3EF38DB426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3" name="Freeform 12">
              <a:extLst>
                <a:ext uri="{FF2B5EF4-FFF2-40B4-BE49-F238E27FC236}">
                  <a16:creationId xmlns:a16="http://schemas.microsoft.com/office/drawing/2014/main" id="{D4E99D14-E4F4-419B-9AAF-8D1CEAB28A2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4" name="Freeform 13">
              <a:extLst>
                <a:ext uri="{FF2B5EF4-FFF2-40B4-BE49-F238E27FC236}">
                  <a16:creationId xmlns:a16="http://schemas.microsoft.com/office/drawing/2014/main" id="{377E106C-5445-4A52-9F7E-DA17387442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5" name="Freeform 14">
              <a:extLst>
                <a:ext uri="{FF2B5EF4-FFF2-40B4-BE49-F238E27FC236}">
                  <a16:creationId xmlns:a16="http://schemas.microsoft.com/office/drawing/2014/main" id="{752BFE96-D378-4BAE-A64B-F851A34C4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6" name="Freeform 15">
              <a:extLst>
                <a:ext uri="{FF2B5EF4-FFF2-40B4-BE49-F238E27FC236}">
                  <a16:creationId xmlns:a16="http://schemas.microsoft.com/office/drawing/2014/main" id="{B88FFB19-5A5E-4078-B467-9D4ABD21BD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7" name="Line 16">
              <a:extLst>
                <a:ext uri="{FF2B5EF4-FFF2-40B4-BE49-F238E27FC236}">
                  <a16:creationId xmlns:a16="http://schemas.microsoft.com/office/drawing/2014/main" id="{11042975-3D19-4728-BCDA-D3F5CD633EDB}"/>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88" name="Freeform 17">
              <a:extLst>
                <a:ext uri="{FF2B5EF4-FFF2-40B4-BE49-F238E27FC236}">
                  <a16:creationId xmlns:a16="http://schemas.microsoft.com/office/drawing/2014/main" id="{A28972BD-D2E1-4DCA-A907-2E3B6F6066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9" name="Freeform 18">
              <a:extLst>
                <a:ext uri="{FF2B5EF4-FFF2-40B4-BE49-F238E27FC236}">
                  <a16:creationId xmlns:a16="http://schemas.microsoft.com/office/drawing/2014/main" id="{1C806824-5C2D-4747-B038-69EE4074B3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0" name="Freeform 19">
              <a:extLst>
                <a:ext uri="{FF2B5EF4-FFF2-40B4-BE49-F238E27FC236}">
                  <a16:creationId xmlns:a16="http://schemas.microsoft.com/office/drawing/2014/main" id="{3B33F710-16D7-4F48-BFCA-66C9CA2352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1" name="Freeform 20">
              <a:extLst>
                <a:ext uri="{FF2B5EF4-FFF2-40B4-BE49-F238E27FC236}">
                  <a16:creationId xmlns:a16="http://schemas.microsoft.com/office/drawing/2014/main" id="{6C8C8ED4-90FA-4E97-AAF0-D5D51E6A935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2" name="Rectangle 21">
              <a:extLst>
                <a:ext uri="{FF2B5EF4-FFF2-40B4-BE49-F238E27FC236}">
                  <a16:creationId xmlns:a16="http://schemas.microsoft.com/office/drawing/2014/main" id="{6C5EB9C1-B25F-4172-8A96-5950ECC828F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93" name="Freeform 22">
              <a:extLst>
                <a:ext uri="{FF2B5EF4-FFF2-40B4-BE49-F238E27FC236}">
                  <a16:creationId xmlns:a16="http://schemas.microsoft.com/office/drawing/2014/main" id="{097E6E8A-9373-4655-882B-21715CCE97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4" name="Freeform 23">
              <a:extLst>
                <a:ext uri="{FF2B5EF4-FFF2-40B4-BE49-F238E27FC236}">
                  <a16:creationId xmlns:a16="http://schemas.microsoft.com/office/drawing/2014/main" id="{EB8CC766-1206-4372-ACAF-8230AF4D542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5" name="Freeform 24">
              <a:extLst>
                <a:ext uri="{FF2B5EF4-FFF2-40B4-BE49-F238E27FC236}">
                  <a16:creationId xmlns:a16="http://schemas.microsoft.com/office/drawing/2014/main" id="{1C8E2511-2489-47B2-9C19-C410910DD9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6" name="Freeform 25">
              <a:extLst>
                <a:ext uri="{FF2B5EF4-FFF2-40B4-BE49-F238E27FC236}">
                  <a16:creationId xmlns:a16="http://schemas.microsoft.com/office/drawing/2014/main" id="{D7820196-0A47-47EF-832C-A688E8977D6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7" name="Freeform 26">
              <a:extLst>
                <a:ext uri="{FF2B5EF4-FFF2-40B4-BE49-F238E27FC236}">
                  <a16:creationId xmlns:a16="http://schemas.microsoft.com/office/drawing/2014/main" id="{4982E0BF-34AE-48A3-AD6B-E0F3CD05DB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8" name="Freeform 27">
              <a:extLst>
                <a:ext uri="{FF2B5EF4-FFF2-40B4-BE49-F238E27FC236}">
                  <a16:creationId xmlns:a16="http://schemas.microsoft.com/office/drawing/2014/main" id="{CD34643B-9DF2-4310-8868-48252C3393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9" name="Freeform 28">
              <a:extLst>
                <a:ext uri="{FF2B5EF4-FFF2-40B4-BE49-F238E27FC236}">
                  <a16:creationId xmlns:a16="http://schemas.microsoft.com/office/drawing/2014/main" id="{4E020C4E-AF64-44A8-B830-779541D8D54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0" name="Freeform 29">
              <a:extLst>
                <a:ext uri="{FF2B5EF4-FFF2-40B4-BE49-F238E27FC236}">
                  <a16:creationId xmlns:a16="http://schemas.microsoft.com/office/drawing/2014/main" id="{D97BC3D3-B1B3-4825-9169-BBEF1DBCF0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1" name="Freeform 30">
              <a:extLst>
                <a:ext uri="{FF2B5EF4-FFF2-40B4-BE49-F238E27FC236}">
                  <a16:creationId xmlns:a16="http://schemas.microsoft.com/office/drawing/2014/main" id="{A750DC4F-1DAF-470E-98C6-6C68DEB933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2" name="Freeform 31">
              <a:extLst>
                <a:ext uri="{FF2B5EF4-FFF2-40B4-BE49-F238E27FC236}">
                  <a16:creationId xmlns:a16="http://schemas.microsoft.com/office/drawing/2014/main" id="{2F99594A-5BBD-4E10-A818-8BE52B7D952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spTree>
    <p:extLst>
      <p:ext uri="{BB962C8B-B14F-4D97-AF65-F5344CB8AC3E}">
        <p14:creationId xmlns:p14="http://schemas.microsoft.com/office/powerpoint/2010/main" val="3188437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C2E4E997-8672-4FFD-B8EC-9932A8E471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73" name="Picture 2">
            <a:extLst>
              <a:ext uri="{FF2B5EF4-FFF2-40B4-BE49-F238E27FC236}">
                <a16:creationId xmlns:a16="http://schemas.microsoft.com/office/drawing/2014/main" id="{FE6BA9E6-1D9E-4D30-B528-D49FA1342E4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p:nvSpPr>
          <p:cNvPr id="9" name="Title 1">
            <a:extLst>
              <a:ext uri="{FF2B5EF4-FFF2-40B4-BE49-F238E27FC236}">
                <a16:creationId xmlns:a16="http://schemas.microsoft.com/office/drawing/2014/main" id="{7783BDEA-A1A6-E940-A97C-A0762179D70C}"/>
              </a:ext>
            </a:extLst>
          </p:cNvPr>
          <p:cNvSpPr>
            <a:spLocks noGrp="1"/>
          </p:cNvSpPr>
          <p:nvPr>
            <p:ph type="title"/>
          </p:nvPr>
        </p:nvSpPr>
        <p:spPr>
          <a:xfrm>
            <a:off x="1454152" y="192521"/>
            <a:ext cx="4459286" cy="1478570"/>
          </a:xfrm>
        </p:spPr>
        <p:txBody>
          <a:bodyPr vert="horz" lIns="91440" tIns="45720" rIns="91440" bIns="45720" rtlCol="0" anchor="ctr">
            <a:normAutofit/>
          </a:bodyPr>
          <a:lstStyle/>
          <a:p>
            <a:r>
              <a:rPr lang="en-US" sz="3200" dirty="0"/>
              <a:t>Types of networks</a:t>
            </a:r>
            <a:endParaRPr lang="en-US" sz="3200" b="1" dirty="0"/>
          </a:p>
        </p:txBody>
      </p:sp>
      <p:pic>
        <p:nvPicPr>
          <p:cNvPr id="1026" name="Picture 2" descr="3.5.1 Computer Networks">
            <a:extLst>
              <a:ext uri="{FF2B5EF4-FFF2-40B4-BE49-F238E27FC236}">
                <a16:creationId xmlns:a16="http://schemas.microsoft.com/office/drawing/2014/main" id="{A7AE7B18-2736-CC46-935D-30ABB82EB59A}"/>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096000" y="1370421"/>
            <a:ext cx="5456279" cy="4092209"/>
          </a:xfrm>
          <a:prstGeom prst="round2DiagRect">
            <a:avLst>
              <a:gd name="adj1" fmla="val 5608"/>
              <a:gd name="adj2" fmla="val 0"/>
            </a:avLst>
          </a:prstGeom>
          <a:no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grpSp>
        <p:nvGrpSpPr>
          <p:cNvPr id="75" name="Group 74">
            <a:extLst>
              <a:ext uri="{FF2B5EF4-FFF2-40B4-BE49-F238E27FC236}">
                <a16:creationId xmlns:a16="http://schemas.microsoft.com/office/drawing/2014/main" id="{453E4DEE-E996-40F8-8635-0FF43D7348F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76" name="Rectangle 5">
              <a:extLst>
                <a:ext uri="{FF2B5EF4-FFF2-40B4-BE49-F238E27FC236}">
                  <a16:creationId xmlns:a16="http://schemas.microsoft.com/office/drawing/2014/main" id="{08BD1D3E-43CE-49EB-A424-0738950C642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77" name="Freeform 6">
              <a:extLst>
                <a:ext uri="{FF2B5EF4-FFF2-40B4-BE49-F238E27FC236}">
                  <a16:creationId xmlns:a16="http://schemas.microsoft.com/office/drawing/2014/main" id="{E9182037-E3FA-489A-95D5-29E4248420D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8" name="Freeform 7">
              <a:extLst>
                <a:ext uri="{FF2B5EF4-FFF2-40B4-BE49-F238E27FC236}">
                  <a16:creationId xmlns:a16="http://schemas.microsoft.com/office/drawing/2014/main" id="{E8864E76-AD7F-4BEE-B3F6-A78FA42AEF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9" name="Freeform 8">
              <a:extLst>
                <a:ext uri="{FF2B5EF4-FFF2-40B4-BE49-F238E27FC236}">
                  <a16:creationId xmlns:a16="http://schemas.microsoft.com/office/drawing/2014/main" id="{8AD071B3-046D-4479-91FE-01E9AD7C8A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0" name="Freeform 9">
              <a:extLst>
                <a:ext uri="{FF2B5EF4-FFF2-40B4-BE49-F238E27FC236}">
                  <a16:creationId xmlns:a16="http://schemas.microsoft.com/office/drawing/2014/main" id="{91D776F5-E902-4A4D-A75D-A46E063C9F3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1" name="Freeform 10">
              <a:extLst>
                <a:ext uri="{FF2B5EF4-FFF2-40B4-BE49-F238E27FC236}">
                  <a16:creationId xmlns:a16="http://schemas.microsoft.com/office/drawing/2014/main" id="{EBED8F24-A998-4952-AB68-E2074F0746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2" name="Freeform 11">
              <a:extLst>
                <a:ext uri="{FF2B5EF4-FFF2-40B4-BE49-F238E27FC236}">
                  <a16:creationId xmlns:a16="http://schemas.microsoft.com/office/drawing/2014/main" id="{74D7A646-8CDC-49B3-9C44-3EF38DB426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3" name="Freeform 12">
              <a:extLst>
                <a:ext uri="{FF2B5EF4-FFF2-40B4-BE49-F238E27FC236}">
                  <a16:creationId xmlns:a16="http://schemas.microsoft.com/office/drawing/2014/main" id="{D4E99D14-E4F4-419B-9AAF-8D1CEAB28A2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4" name="Freeform 13">
              <a:extLst>
                <a:ext uri="{FF2B5EF4-FFF2-40B4-BE49-F238E27FC236}">
                  <a16:creationId xmlns:a16="http://schemas.microsoft.com/office/drawing/2014/main" id="{377E106C-5445-4A52-9F7E-DA17387442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5" name="Freeform 14">
              <a:extLst>
                <a:ext uri="{FF2B5EF4-FFF2-40B4-BE49-F238E27FC236}">
                  <a16:creationId xmlns:a16="http://schemas.microsoft.com/office/drawing/2014/main" id="{752BFE96-D378-4BAE-A64B-F851A34C4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6" name="Freeform 15">
              <a:extLst>
                <a:ext uri="{FF2B5EF4-FFF2-40B4-BE49-F238E27FC236}">
                  <a16:creationId xmlns:a16="http://schemas.microsoft.com/office/drawing/2014/main" id="{B88FFB19-5A5E-4078-B467-9D4ABD21BD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7" name="Line 16">
              <a:extLst>
                <a:ext uri="{FF2B5EF4-FFF2-40B4-BE49-F238E27FC236}">
                  <a16:creationId xmlns:a16="http://schemas.microsoft.com/office/drawing/2014/main" id="{11042975-3D19-4728-BCDA-D3F5CD633EDB}"/>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88" name="Freeform 17">
              <a:extLst>
                <a:ext uri="{FF2B5EF4-FFF2-40B4-BE49-F238E27FC236}">
                  <a16:creationId xmlns:a16="http://schemas.microsoft.com/office/drawing/2014/main" id="{A28972BD-D2E1-4DCA-A907-2E3B6F6066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9" name="Freeform 18">
              <a:extLst>
                <a:ext uri="{FF2B5EF4-FFF2-40B4-BE49-F238E27FC236}">
                  <a16:creationId xmlns:a16="http://schemas.microsoft.com/office/drawing/2014/main" id="{1C806824-5C2D-4747-B038-69EE4074B3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0" name="Freeform 19">
              <a:extLst>
                <a:ext uri="{FF2B5EF4-FFF2-40B4-BE49-F238E27FC236}">
                  <a16:creationId xmlns:a16="http://schemas.microsoft.com/office/drawing/2014/main" id="{3B33F710-16D7-4F48-BFCA-66C9CA2352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1" name="Freeform 20">
              <a:extLst>
                <a:ext uri="{FF2B5EF4-FFF2-40B4-BE49-F238E27FC236}">
                  <a16:creationId xmlns:a16="http://schemas.microsoft.com/office/drawing/2014/main" id="{6C8C8ED4-90FA-4E97-AAF0-D5D51E6A935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2" name="Rectangle 21">
              <a:extLst>
                <a:ext uri="{FF2B5EF4-FFF2-40B4-BE49-F238E27FC236}">
                  <a16:creationId xmlns:a16="http://schemas.microsoft.com/office/drawing/2014/main" id="{6C5EB9C1-B25F-4172-8A96-5950ECC828F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93" name="Freeform 22">
              <a:extLst>
                <a:ext uri="{FF2B5EF4-FFF2-40B4-BE49-F238E27FC236}">
                  <a16:creationId xmlns:a16="http://schemas.microsoft.com/office/drawing/2014/main" id="{097E6E8A-9373-4655-882B-21715CCE97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4" name="Freeform 23">
              <a:extLst>
                <a:ext uri="{FF2B5EF4-FFF2-40B4-BE49-F238E27FC236}">
                  <a16:creationId xmlns:a16="http://schemas.microsoft.com/office/drawing/2014/main" id="{EB8CC766-1206-4372-ACAF-8230AF4D542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5" name="Freeform 24">
              <a:extLst>
                <a:ext uri="{FF2B5EF4-FFF2-40B4-BE49-F238E27FC236}">
                  <a16:creationId xmlns:a16="http://schemas.microsoft.com/office/drawing/2014/main" id="{1C8E2511-2489-47B2-9C19-C410910DD9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6" name="Freeform 25">
              <a:extLst>
                <a:ext uri="{FF2B5EF4-FFF2-40B4-BE49-F238E27FC236}">
                  <a16:creationId xmlns:a16="http://schemas.microsoft.com/office/drawing/2014/main" id="{D7820196-0A47-47EF-832C-A688E8977D6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7" name="Freeform 26">
              <a:extLst>
                <a:ext uri="{FF2B5EF4-FFF2-40B4-BE49-F238E27FC236}">
                  <a16:creationId xmlns:a16="http://schemas.microsoft.com/office/drawing/2014/main" id="{4982E0BF-34AE-48A3-AD6B-E0F3CD05DB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8" name="Freeform 27">
              <a:extLst>
                <a:ext uri="{FF2B5EF4-FFF2-40B4-BE49-F238E27FC236}">
                  <a16:creationId xmlns:a16="http://schemas.microsoft.com/office/drawing/2014/main" id="{CD34643B-9DF2-4310-8868-48252C3393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9" name="Freeform 28">
              <a:extLst>
                <a:ext uri="{FF2B5EF4-FFF2-40B4-BE49-F238E27FC236}">
                  <a16:creationId xmlns:a16="http://schemas.microsoft.com/office/drawing/2014/main" id="{4E020C4E-AF64-44A8-B830-779541D8D54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0" name="Freeform 29">
              <a:extLst>
                <a:ext uri="{FF2B5EF4-FFF2-40B4-BE49-F238E27FC236}">
                  <a16:creationId xmlns:a16="http://schemas.microsoft.com/office/drawing/2014/main" id="{D97BC3D3-B1B3-4825-9169-BBEF1DBCF0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1" name="Freeform 30">
              <a:extLst>
                <a:ext uri="{FF2B5EF4-FFF2-40B4-BE49-F238E27FC236}">
                  <a16:creationId xmlns:a16="http://schemas.microsoft.com/office/drawing/2014/main" id="{A750DC4F-1DAF-470E-98C6-6C68DEB933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2" name="Freeform 31">
              <a:extLst>
                <a:ext uri="{FF2B5EF4-FFF2-40B4-BE49-F238E27FC236}">
                  <a16:creationId xmlns:a16="http://schemas.microsoft.com/office/drawing/2014/main" id="{2F99594A-5BBD-4E10-A818-8BE52B7D952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grpSp>
      <p:sp>
        <p:nvSpPr>
          <p:cNvPr id="3" name="TextBox 2">
            <a:extLst>
              <a:ext uri="{FF2B5EF4-FFF2-40B4-BE49-F238E27FC236}">
                <a16:creationId xmlns:a16="http://schemas.microsoft.com/office/drawing/2014/main" id="{0C04DD9F-3ADE-A14F-9D81-6F1BEE5218C7}"/>
              </a:ext>
            </a:extLst>
          </p:cNvPr>
          <p:cNvSpPr txBox="1"/>
          <p:nvPr/>
        </p:nvSpPr>
        <p:spPr>
          <a:xfrm>
            <a:off x="669924" y="1361437"/>
            <a:ext cx="4779963" cy="5353580"/>
          </a:xfrm>
          <a:prstGeom prst="rect">
            <a:avLst/>
          </a:prstGeom>
        </p:spPr>
        <p:txBody>
          <a:bodyPr vert="horz" lIns="91440" tIns="45720" rIns="91440" bIns="45720" rtlCol="0">
            <a:normAutofit fontScale="85000" lnSpcReduction="20000"/>
          </a:bodyPr>
          <a:lstStyle/>
          <a:p>
            <a:pPr marL="342900" indent="-228600" defTabSz="914400">
              <a:lnSpc>
                <a:spcPct val="110000"/>
              </a:lnSpc>
              <a:spcAft>
                <a:spcPts val="600"/>
              </a:spcAft>
              <a:buSzPct val="125000"/>
              <a:buFont typeface="Arial" panose="020B0604020202020204" pitchFamily="34" charset="0"/>
              <a:buChar char="•"/>
            </a:pPr>
            <a:r>
              <a:rPr lang="en-US" sz="1400" b="1" dirty="0"/>
              <a:t>Metropolitan Area Network (MAN): </a:t>
            </a:r>
            <a:r>
              <a:rPr lang="en-US" sz="1400" dirty="0"/>
              <a:t>Larger than a LAN but smaller than a WAN, a MAN incorporates elements of both types of networks. It connects multiple LANs together and spans an entire geographical area such as a city or town (or sometimes a campus). Ownership and management can be handled by a single person, but it’s more likely done by a larger company or organization. </a:t>
            </a:r>
          </a:p>
          <a:p>
            <a:pPr marL="342900" indent="-228600" defTabSz="914400">
              <a:lnSpc>
                <a:spcPct val="110000"/>
              </a:lnSpc>
              <a:spcAft>
                <a:spcPts val="600"/>
              </a:spcAft>
              <a:buSzPct val="125000"/>
              <a:buFont typeface="Arial" panose="020B0604020202020204" pitchFamily="34" charset="0"/>
              <a:buChar char="•"/>
            </a:pPr>
            <a:r>
              <a:rPr lang="en-US" sz="1400" b="1" dirty="0"/>
              <a:t>Wide Area Network (WAN): </a:t>
            </a:r>
            <a:r>
              <a:rPr lang="en-US" sz="1400" dirty="0"/>
              <a:t>Like LANs, you very well may recognize the term “WAN.” WANs do the same thing as LANs but across a larger area while connecting more devices. Even when miles apart, a WAN can connect devices together remotely. In fact, the most basic example of a WAN is the Internet which connects computers and devices worldwide. Since it’s much larger, this type of network is typically maintained by multiple administrators and ownership is distributed across various organizations. </a:t>
            </a:r>
          </a:p>
          <a:p>
            <a:pPr marL="342900" indent="-228600" defTabSz="914400">
              <a:lnSpc>
                <a:spcPct val="110000"/>
              </a:lnSpc>
              <a:spcAft>
                <a:spcPts val="600"/>
              </a:spcAft>
              <a:buSzPct val="125000"/>
              <a:buFont typeface="Arial" panose="020B0604020202020204" pitchFamily="34" charset="0"/>
              <a:buChar char="•"/>
            </a:pPr>
            <a:r>
              <a:rPr lang="en-US" sz="1400" b="1" dirty="0"/>
              <a:t>Storage Area Network (SAN): </a:t>
            </a:r>
            <a:r>
              <a:rPr lang="en-US" sz="1400" dirty="0"/>
              <a:t>A SAN is another type of LAN that’s designed to handle large data transfers and storage. This purpose of this network is to move larger, more complex storage resources away from the network into a separate, high-performance atmosphere. Doing this not only allows for easy retrieval and storage of the data but it also frees up space and improves overall performance of the original network.</a:t>
            </a:r>
          </a:p>
          <a:p>
            <a:pPr marL="342900" indent="-228600" defTabSz="914400">
              <a:lnSpc>
                <a:spcPct val="110000"/>
              </a:lnSpc>
              <a:spcAft>
                <a:spcPts val="600"/>
              </a:spcAft>
              <a:buSzPct val="125000"/>
              <a:buFont typeface="Arial" panose="020B0604020202020204" pitchFamily="34" charset="0"/>
              <a:buChar char="•"/>
            </a:pPr>
            <a:r>
              <a:rPr lang="en-US" sz="1400" b="1" dirty="0"/>
              <a:t>Virtual Private Network (VPN): </a:t>
            </a:r>
            <a:r>
              <a:rPr lang="en-US" sz="1400" dirty="0"/>
              <a:t>The point of a VPN is to increase security and privacy while accessing a network. The VPN acts as a middleman between you and the network by encrypting your data and hiding your identity. This is a great option for sending and receiving sensitive information, however, using a VPN is ideal anytime you connect to the Internet. Anytime you’re on a public network, you run the risk of being targeted by a hacker, so using a VPN is you best bet at ensuring your cybersecurity.</a:t>
            </a:r>
          </a:p>
        </p:txBody>
      </p:sp>
    </p:spTree>
    <p:extLst>
      <p:ext uri="{BB962C8B-B14F-4D97-AF65-F5344CB8AC3E}">
        <p14:creationId xmlns:p14="http://schemas.microsoft.com/office/powerpoint/2010/main" val="5470746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C04DD9F-3ADE-A14F-9D81-6F1BEE5218C7}"/>
              </a:ext>
            </a:extLst>
          </p:cNvPr>
          <p:cNvSpPr txBox="1"/>
          <p:nvPr/>
        </p:nvSpPr>
        <p:spPr>
          <a:xfrm>
            <a:off x="4827681" y="1644228"/>
            <a:ext cx="6513094" cy="5343228"/>
          </a:xfrm>
          <a:prstGeom prst="rect">
            <a:avLst/>
          </a:prstGeom>
        </p:spPr>
        <p:txBody>
          <a:bodyPr vert="horz" lIns="91440" tIns="45720" rIns="91440" bIns="45720" rtlCol="0">
            <a:noAutofit/>
          </a:bodyPr>
          <a:lstStyle/>
          <a:p>
            <a:pPr marL="342900" indent="-228600" defTabSz="914400">
              <a:lnSpc>
                <a:spcPct val="110000"/>
              </a:lnSpc>
              <a:spcAft>
                <a:spcPts val="600"/>
              </a:spcAft>
              <a:buSzPct val="125000"/>
              <a:buFont typeface="Arial" panose="020B0604020202020204" pitchFamily="34" charset="0"/>
              <a:buChar char="•"/>
            </a:pPr>
            <a:r>
              <a:rPr lang="en-US" sz="1600" b="1" dirty="0"/>
              <a:t>Transmission Control Protocol (TCP)</a:t>
            </a:r>
            <a:r>
              <a:rPr lang="en-US" sz="1600" dirty="0"/>
              <a:t> is a connection-oriented communications protocol that enables/facilitates the exchange of messages between computing devices in a network. It is the most common protocol in networks that use the Internet Protocol (IP).</a:t>
            </a:r>
          </a:p>
          <a:p>
            <a:pPr marL="342900" indent="-228600" defTabSz="914400">
              <a:lnSpc>
                <a:spcPct val="110000"/>
              </a:lnSpc>
              <a:spcAft>
                <a:spcPts val="600"/>
              </a:spcAft>
              <a:buSzPct val="125000"/>
              <a:buFont typeface="Arial" panose="020B0604020202020204" pitchFamily="34" charset="0"/>
              <a:buChar char="•"/>
            </a:pPr>
            <a:r>
              <a:rPr lang="en-US" sz="1600" dirty="0"/>
              <a:t>TCP takes messages from an application/server and divides them into </a:t>
            </a:r>
            <a:r>
              <a:rPr lang="en-US" sz="1600" b="1" dirty="0"/>
              <a:t>packets</a:t>
            </a:r>
            <a:r>
              <a:rPr lang="en-US" sz="1600" dirty="0"/>
              <a:t> (a small segment of a larger message), which can then be forwarded by the devices in the network (such as switches, routers, security gateways) to the appropriate destination(s).</a:t>
            </a:r>
          </a:p>
          <a:p>
            <a:pPr marL="342900" indent="-228600" defTabSz="914400">
              <a:lnSpc>
                <a:spcPct val="110000"/>
              </a:lnSpc>
              <a:spcAft>
                <a:spcPts val="600"/>
              </a:spcAft>
              <a:buSzPct val="125000"/>
              <a:buFont typeface="Arial" panose="020B0604020202020204" pitchFamily="34" charset="0"/>
              <a:buChar char="•"/>
            </a:pPr>
            <a:r>
              <a:rPr lang="en-US" sz="1600" dirty="0"/>
              <a:t>Because it is connection-oriented, it ensures a connection is established and maintained until the exchange between the application/servers sending and receiving the message is complete.</a:t>
            </a:r>
          </a:p>
          <a:p>
            <a:pPr marL="342900" indent="-228600" defTabSz="914400">
              <a:lnSpc>
                <a:spcPct val="110000"/>
              </a:lnSpc>
              <a:spcAft>
                <a:spcPts val="600"/>
              </a:spcAft>
              <a:buSzPct val="125000"/>
              <a:buFont typeface="Arial" panose="020B0604020202020204" pitchFamily="34" charset="0"/>
              <a:buChar char="•"/>
            </a:pPr>
            <a:r>
              <a:rPr lang="en-US" sz="1600" dirty="0"/>
              <a:t>Almost all data that moves across the internet does so via TCP–   HTTP, SSH, and many more popular protocols use TCP.</a:t>
            </a:r>
          </a:p>
          <a:p>
            <a:pPr marL="800100" lvl="1" indent="-228600" defTabSz="914400">
              <a:lnSpc>
                <a:spcPct val="110000"/>
              </a:lnSpc>
              <a:spcAft>
                <a:spcPts val="600"/>
              </a:spcAft>
              <a:buSzPct val="125000"/>
              <a:buFont typeface="Arial" panose="020B0604020202020204" pitchFamily="34" charset="0"/>
              <a:buChar char="•"/>
            </a:pPr>
            <a:r>
              <a:rPr lang="en-US" sz="1600" dirty="0"/>
              <a:t>When HTTP wants to transmit a message, it streams the contents of the message data, in order, through an open TCP connection. HTTP uses TCP because it's important that the client receives all of the data sent by the server.</a:t>
            </a:r>
          </a:p>
        </p:txBody>
      </p:sp>
      <p:sp>
        <p:nvSpPr>
          <p:cNvPr id="9" name="Title 1">
            <a:extLst>
              <a:ext uri="{FF2B5EF4-FFF2-40B4-BE49-F238E27FC236}">
                <a16:creationId xmlns:a16="http://schemas.microsoft.com/office/drawing/2014/main" id="{7783BDEA-A1A6-E940-A97C-A0762179D70C}"/>
              </a:ext>
            </a:extLst>
          </p:cNvPr>
          <p:cNvSpPr>
            <a:spLocks noGrp="1"/>
          </p:cNvSpPr>
          <p:nvPr>
            <p:ph type="title"/>
          </p:nvPr>
        </p:nvSpPr>
        <p:spPr>
          <a:xfrm>
            <a:off x="1538969" y="0"/>
            <a:ext cx="9114061" cy="1478570"/>
          </a:xfrm>
        </p:spPr>
        <p:txBody>
          <a:bodyPr vert="horz" lIns="91440" tIns="45720" rIns="91440" bIns="45720" rtlCol="0" anchor="ctr">
            <a:normAutofit/>
          </a:bodyPr>
          <a:lstStyle/>
          <a:p>
            <a:pPr algn="ctr"/>
            <a:r>
              <a:rPr lang="en-US" dirty="0"/>
              <a:t>Transmission Control Protocol (TCP)</a:t>
            </a:r>
          </a:p>
        </p:txBody>
      </p:sp>
      <p:pic>
        <p:nvPicPr>
          <p:cNvPr id="5" name="Picture 4">
            <a:extLst>
              <a:ext uri="{FF2B5EF4-FFF2-40B4-BE49-F238E27FC236}">
                <a16:creationId xmlns:a16="http://schemas.microsoft.com/office/drawing/2014/main" id="{35F842A4-BE83-564E-AD38-A8EAB774E12F}"/>
              </a:ext>
            </a:extLst>
          </p:cNvPr>
          <p:cNvPicPr>
            <a:picLocks noChangeAspect="1"/>
          </p:cNvPicPr>
          <p:nvPr/>
        </p:nvPicPr>
        <p:blipFill>
          <a:blip r:embed="rId3"/>
          <a:stretch>
            <a:fillRect/>
          </a:stretch>
        </p:blipFill>
        <p:spPr>
          <a:xfrm>
            <a:off x="1032914" y="1478570"/>
            <a:ext cx="3653820" cy="4442231"/>
          </a:xfrm>
          <a:prstGeom prst="rect">
            <a:avLst/>
          </a:prstGeom>
        </p:spPr>
      </p:pic>
    </p:spTree>
    <p:extLst>
      <p:ext uri="{BB962C8B-B14F-4D97-AF65-F5344CB8AC3E}">
        <p14:creationId xmlns:p14="http://schemas.microsoft.com/office/powerpoint/2010/main" val="461193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C04DD9F-3ADE-A14F-9D81-6F1BEE5218C7}"/>
              </a:ext>
            </a:extLst>
          </p:cNvPr>
          <p:cNvSpPr txBox="1"/>
          <p:nvPr/>
        </p:nvSpPr>
        <p:spPr>
          <a:xfrm>
            <a:off x="4780547" y="1122970"/>
            <a:ext cx="6513094" cy="5343228"/>
          </a:xfrm>
          <a:prstGeom prst="rect">
            <a:avLst/>
          </a:prstGeom>
        </p:spPr>
        <p:txBody>
          <a:bodyPr vert="horz" lIns="91440" tIns="45720" rIns="91440" bIns="45720" rtlCol="0">
            <a:noAutofit/>
          </a:bodyPr>
          <a:lstStyle/>
          <a:p>
            <a:pPr marL="342900" indent="-228600" defTabSz="914400">
              <a:lnSpc>
                <a:spcPct val="110000"/>
              </a:lnSpc>
              <a:spcAft>
                <a:spcPts val="600"/>
              </a:spcAft>
              <a:buSzPct val="125000"/>
              <a:buFont typeface="Arial" panose="020B0604020202020204" pitchFamily="34" charset="0"/>
              <a:buChar char="•"/>
            </a:pPr>
            <a:r>
              <a:rPr lang="en-US" sz="1700" b="1" dirty="0"/>
              <a:t>User Datagram Protocol (UDP) is </a:t>
            </a:r>
            <a:r>
              <a:rPr lang="en-US" sz="1700" dirty="0"/>
              <a:t>a protocol that, much like TCP, transmits data in packets, but… </a:t>
            </a:r>
          </a:p>
          <a:p>
            <a:pPr marL="800100" lvl="1" indent="-228600" defTabSz="914400">
              <a:lnSpc>
                <a:spcPct val="110000"/>
              </a:lnSpc>
              <a:spcAft>
                <a:spcPts val="600"/>
              </a:spcAft>
              <a:buSzPct val="125000"/>
              <a:buFont typeface="Arial" panose="020B0604020202020204" pitchFamily="34" charset="0"/>
              <a:buChar char="•"/>
            </a:pPr>
            <a:r>
              <a:rPr lang="en-US" sz="1700" dirty="0"/>
              <a:t>It is </a:t>
            </a:r>
            <a:r>
              <a:rPr lang="en-US" sz="1700" b="1" dirty="0"/>
              <a:t>not</a:t>
            </a:r>
            <a:r>
              <a:rPr lang="en-US" sz="1700" dirty="0"/>
              <a:t> connection-oriented. Unlike TCP, this protocol does not establish a </a:t>
            </a:r>
            <a:r>
              <a:rPr lang="en-US" sz="1700" b="1" dirty="0"/>
              <a:t>session</a:t>
            </a:r>
            <a:r>
              <a:rPr lang="en-US" sz="1700" dirty="0"/>
              <a:t> (temporary and interactive information interchange) before it enables communication between the two computers/machines.</a:t>
            </a:r>
          </a:p>
          <a:p>
            <a:pPr marL="342900" indent="-228600" defTabSz="914400">
              <a:lnSpc>
                <a:spcPct val="110000"/>
              </a:lnSpc>
              <a:spcAft>
                <a:spcPts val="600"/>
              </a:spcAft>
              <a:buSzPct val="125000"/>
              <a:buFont typeface="Arial" panose="020B0604020202020204" pitchFamily="34" charset="0"/>
              <a:buChar char="•"/>
            </a:pPr>
            <a:r>
              <a:rPr lang="en-US" sz="1700" dirty="0"/>
              <a:t>A </a:t>
            </a:r>
            <a:r>
              <a:rPr lang="en-US" sz="1700" b="1" dirty="0"/>
              <a:t>datagram</a:t>
            </a:r>
            <a:r>
              <a:rPr lang="en-US" sz="1700" dirty="0"/>
              <a:t> is an independent, </a:t>
            </a:r>
            <a:r>
              <a:rPr lang="en-US" sz="1700" b="1" dirty="0"/>
              <a:t>self-contained</a:t>
            </a:r>
            <a:r>
              <a:rPr lang="en-US" sz="1700" dirty="0"/>
              <a:t> (meaning that it is a complete representation of a specific event) message sent over the network whose arrival, arrival time, and content are not guaranteed. </a:t>
            </a:r>
          </a:p>
          <a:p>
            <a:pPr marL="800100" lvl="1" indent="-228600" defTabSz="914400">
              <a:lnSpc>
                <a:spcPct val="110000"/>
              </a:lnSpc>
              <a:spcAft>
                <a:spcPts val="600"/>
              </a:spcAft>
              <a:buSzPct val="125000"/>
              <a:buFont typeface="Arial" panose="020B0604020202020204" pitchFamily="34" charset="0"/>
              <a:buChar char="•"/>
            </a:pPr>
            <a:r>
              <a:rPr lang="en-US" sz="1700" dirty="0"/>
              <a:t>We used the term packet when it comes to what TCP creates and utilizes. Remember, TCP is connection-oriented. “Datagram” is a synonym for packets when using UDP; it is connection-less. Datagrams don’t care about whether data is reached to its destination or not, or whether any error occurred while transmission– it does not retain that information. </a:t>
            </a:r>
          </a:p>
          <a:p>
            <a:pPr marL="342900" indent="-228600" defTabSz="914400">
              <a:lnSpc>
                <a:spcPct val="110000"/>
              </a:lnSpc>
              <a:spcAft>
                <a:spcPts val="600"/>
              </a:spcAft>
              <a:buSzPct val="125000"/>
              <a:buFont typeface="Arial" panose="020B0604020202020204" pitchFamily="34" charset="0"/>
              <a:buChar char="•"/>
            </a:pPr>
            <a:r>
              <a:rPr lang="en-US" sz="1700" dirty="0"/>
              <a:t>Usually implemented in cases where a constant data stream is not really needed. </a:t>
            </a:r>
          </a:p>
        </p:txBody>
      </p:sp>
      <p:sp>
        <p:nvSpPr>
          <p:cNvPr id="9" name="Title 1">
            <a:extLst>
              <a:ext uri="{FF2B5EF4-FFF2-40B4-BE49-F238E27FC236}">
                <a16:creationId xmlns:a16="http://schemas.microsoft.com/office/drawing/2014/main" id="{7783BDEA-A1A6-E940-A97C-A0762179D70C}"/>
              </a:ext>
            </a:extLst>
          </p:cNvPr>
          <p:cNvSpPr>
            <a:spLocks noGrp="1"/>
          </p:cNvSpPr>
          <p:nvPr>
            <p:ph type="title"/>
          </p:nvPr>
        </p:nvSpPr>
        <p:spPr>
          <a:xfrm>
            <a:off x="1538969" y="-114300"/>
            <a:ext cx="9114061" cy="1478570"/>
          </a:xfrm>
        </p:spPr>
        <p:txBody>
          <a:bodyPr vert="horz" lIns="91440" tIns="45720" rIns="91440" bIns="45720" rtlCol="0" anchor="ctr">
            <a:normAutofit/>
          </a:bodyPr>
          <a:lstStyle/>
          <a:p>
            <a:pPr algn="ctr"/>
            <a:r>
              <a:rPr lang="en-US" dirty="0"/>
              <a:t>User Datagram Protocol (UDP)</a:t>
            </a:r>
          </a:p>
        </p:txBody>
      </p:sp>
      <p:pic>
        <p:nvPicPr>
          <p:cNvPr id="21508" name="Picture 4" descr="TCP vs UDP: Learn the differences | NordVPN">
            <a:extLst>
              <a:ext uri="{FF2B5EF4-FFF2-40B4-BE49-F238E27FC236}">
                <a16:creationId xmlns:a16="http://schemas.microsoft.com/office/drawing/2014/main" id="{42E37F69-296D-964F-9CDD-FE55B7BE6B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9588" y="2113768"/>
            <a:ext cx="4070959" cy="24044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29636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3E31FD-D72E-0A4B-B1BF-675B72DD3BB7}"/>
              </a:ext>
            </a:extLst>
          </p:cNvPr>
          <p:cNvSpPr>
            <a:spLocks noGrp="1"/>
          </p:cNvSpPr>
          <p:nvPr>
            <p:ph type="title"/>
          </p:nvPr>
        </p:nvSpPr>
        <p:spPr>
          <a:xfrm>
            <a:off x="905743" y="298007"/>
            <a:ext cx="9905998" cy="1478570"/>
          </a:xfrm>
        </p:spPr>
        <p:txBody>
          <a:bodyPr/>
          <a:lstStyle/>
          <a:p>
            <a:pPr algn="ctr"/>
            <a:r>
              <a:rPr lang="en-US" dirty="0"/>
              <a:t>What you’ll be learning</a:t>
            </a:r>
          </a:p>
        </p:txBody>
      </p:sp>
      <p:sp>
        <p:nvSpPr>
          <p:cNvPr id="3" name="Content Placeholder 2">
            <a:extLst>
              <a:ext uri="{FF2B5EF4-FFF2-40B4-BE49-F238E27FC236}">
                <a16:creationId xmlns:a16="http://schemas.microsoft.com/office/drawing/2014/main" id="{A6E53BE5-EEE2-4749-AF8E-65E1EBC49BC6}"/>
              </a:ext>
            </a:extLst>
          </p:cNvPr>
          <p:cNvSpPr>
            <a:spLocks noGrp="1"/>
          </p:cNvSpPr>
          <p:nvPr>
            <p:ph idx="1"/>
          </p:nvPr>
        </p:nvSpPr>
        <p:spPr>
          <a:xfrm>
            <a:off x="1141413" y="2097088"/>
            <a:ext cx="9905999" cy="4336664"/>
          </a:xfrm>
        </p:spPr>
        <p:txBody>
          <a:bodyPr numCol="2">
            <a:normAutofit fontScale="92500" lnSpcReduction="10000"/>
          </a:bodyPr>
          <a:lstStyle/>
          <a:p>
            <a:r>
              <a:rPr lang="en-US" dirty="0"/>
              <a:t>What an API is </a:t>
            </a:r>
          </a:p>
          <a:p>
            <a:r>
              <a:rPr lang="en-US" dirty="0"/>
              <a:t>Why APIs are used </a:t>
            </a:r>
          </a:p>
          <a:p>
            <a:r>
              <a:rPr lang="en-US" dirty="0"/>
              <a:t>The history of APIs </a:t>
            </a:r>
          </a:p>
          <a:p>
            <a:r>
              <a:rPr lang="en-US" dirty="0"/>
              <a:t>The different types of APIs </a:t>
            </a:r>
          </a:p>
          <a:p>
            <a:r>
              <a:rPr lang="en-US" dirty="0"/>
              <a:t>How to Properly Call an API</a:t>
            </a:r>
          </a:p>
          <a:p>
            <a:r>
              <a:rPr lang="en-US" dirty="0"/>
              <a:t>API design basics </a:t>
            </a:r>
          </a:p>
          <a:p>
            <a:r>
              <a:rPr lang="en-US" dirty="0"/>
              <a:t>API security basics </a:t>
            </a:r>
          </a:p>
          <a:p>
            <a:r>
              <a:rPr lang="en-US" dirty="0"/>
              <a:t>Main differences between C++ and C# </a:t>
            </a:r>
          </a:p>
          <a:p>
            <a:r>
              <a:rPr lang="en-US" dirty="0"/>
              <a:t>.NET Framework basics </a:t>
            </a:r>
          </a:p>
          <a:p>
            <a:r>
              <a:rPr lang="en-US" dirty="0"/>
              <a:t>GitHub basics</a:t>
            </a:r>
          </a:p>
          <a:p>
            <a:r>
              <a:rPr lang="en-US" dirty="0"/>
              <a:t>Postman basics</a:t>
            </a:r>
          </a:p>
          <a:p>
            <a:r>
              <a:rPr lang="en-US" dirty="0"/>
              <a:t>How to make an HTTP API with .NET Framework and Entity Framework</a:t>
            </a:r>
          </a:p>
          <a:p>
            <a:r>
              <a:rPr lang="en-US" dirty="0"/>
              <a:t>… And more!</a:t>
            </a:r>
          </a:p>
          <a:p>
            <a:endParaRPr lang="en-US" dirty="0"/>
          </a:p>
          <a:p>
            <a:endParaRPr lang="en-US" dirty="0"/>
          </a:p>
          <a:p>
            <a:endParaRPr lang="en-US" dirty="0"/>
          </a:p>
        </p:txBody>
      </p:sp>
    </p:spTree>
    <p:extLst>
      <p:ext uri="{BB962C8B-B14F-4D97-AF65-F5344CB8AC3E}">
        <p14:creationId xmlns:p14="http://schemas.microsoft.com/office/powerpoint/2010/main" val="193886027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4" name="Picture 2">
            <a:extLst>
              <a:ext uri="{FF2B5EF4-FFF2-40B4-BE49-F238E27FC236}">
                <a16:creationId xmlns:a16="http://schemas.microsoft.com/office/drawing/2014/main" id="{678E285C-BE9E-45B7-A3EE-B9792DAE991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grpSp>
        <p:nvGrpSpPr>
          <p:cNvPr id="16" name="Group 15">
            <a:extLst>
              <a:ext uri="{FF2B5EF4-FFF2-40B4-BE49-F238E27FC236}">
                <a16:creationId xmlns:a16="http://schemas.microsoft.com/office/drawing/2014/main" id="{AB86F577-8905-4B21-8AF3-C1BB3433775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7" name="Rectangle 5">
              <a:extLst>
                <a:ext uri="{FF2B5EF4-FFF2-40B4-BE49-F238E27FC236}">
                  <a16:creationId xmlns:a16="http://schemas.microsoft.com/office/drawing/2014/main" id="{D2F1CFF3-A579-4D24-B5F9-1C71BA6FE5E8}"/>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18" name="Freeform 6">
              <a:extLst>
                <a:ext uri="{FF2B5EF4-FFF2-40B4-BE49-F238E27FC236}">
                  <a16:creationId xmlns:a16="http://schemas.microsoft.com/office/drawing/2014/main" id="{57601B50-7EB1-43FA-8360-4297BCD7632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9" name="Freeform 7">
              <a:extLst>
                <a:ext uri="{FF2B5EF4-FFF2-40B4-BE49-F238E27FC236}">
                  <a16:creationId xmlns:a16="http://schemas.microsoft.com/office/drawing/2014/main" id="{60BD8B7A-CD01-4638-A2C9-299AC68B9B9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0" name="Rectangle 8">
              <a:extLst>
                <a:ext uri="{FF2B5EF4-FFF2-40B4-BE49-F238E27FC236}">
                  <a16:creationId xmlns:a16="http://schemas.microsoft.com/office/drawing/2014/main" id="{095B58F9-6C29-48BE-9DA6-38550805212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21" name="Freeform 9">
              <a:extLst>
                <a:ext uri="{FF2B5EF4-FFF2-40B4-BE49-F238E27FC236}">
                  <a16:creationId xmlns:a16="http://schemas.microsoft.com/office/drawing/2014/main" id="{0C84674F-2E8A-4B70-B801-00722CDD581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2" name="Freeform 10">
              <a:extLst>
                <a:ext uri="{FF2B5EF4-FFF2-40B4-BE49-F238E27FC236}">
                  <a16:creationId xmlns:a16="http://schemas.microsoft.com/office/drawing/2014/main" id="{34F320BB-D6A9-45FE-8556-498B763B1E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3" name="Freeform 11">
              <a:extLst>
                <a:ext uri="{FF2B5EF4-FFF2-40B4-BE49-F238E27FC236}">
                  <a16:creationId xmlns:a16="http://schemas.microsoft.com/office/drawing/2014/main" id="{5493D54A-532A-46ED-AF63-A0A54818EF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 name="Freeform 12">
              <a:extLst>
                <a:ext uri="{FF2B5EF4-FFF2-40B4-BE49-F238E27FC236}">
                  <a16:creationId xmlns:a16="http://schemas.microsoft.com/office/drawing/2014/main" id="{EAF2EDFA-9C0B-44E2-B4BB-312B58BCA8E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 name="Freeform 13">
              <a:extLst>
                <a:ext uri="{FF2B5EF4-FFF2-40B4-BE49-F238E27FC236}">
                  <a16:creationId xmlns:a16="http://schemas.microsoft.com/office/drawing/2014/main" id="{A3641113-CE35-42A4-B605-41BC06BF4F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 name="Freeform 14">
              <a:extLst>
                <a:ext uri="{FF2B5EF4-FFF2-40B4-BE49-F238E27FC236}">
                  <a16:creationId xmlns:a16="http://schemas.microsoft.com/office/drawing/2014/main" id="{DA2E5B2C-BAC4-4440-9B7E-F38783197A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7" name="Freeform 15">
              <a:extLst>
                <a:ext uri="{FF2B5EF4-FFF2-40B4-BE49-F238E27FC236}">
                  <a16:creationId xmlns:a16="http://schemas.microsoft.com/office/drawing/2014/main" id="{D8A506DF-2E53-42C9-94BE-B98E32E0578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8" name="Freeform 16">
              <a:extLst>
                <a:ext uri="{FF2B5EF4-FFF2-40B4-BE49-F238E27FC236}">
                  <a16:creationId xmlns:a16="http://schemas.microsoft.com/office/drawing/2014/main" id="{12934FF8-5F70-40BF-BBB6-5EB941FB9BD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9" name="Freeform 17">
              <a:extLst>
                <a:ext uri="{FF2B5EF4-FFF2-40B4-BE49-F238E27FC236}">
                  <a16:creationId xmlns:a16="http://schemas.microsoft.com/office/drawing/2014/main" id="{8EB3FB08-D01D-4E24-BE40-C16269DF62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0" name="Freeform 18">
              <a:extLst>
                <a:ext uri="{FF2B5EF4-FFF2-40B4-BE49-F238E27FC236}">
                  <a16:creationId xmlns:a16="http://schemas.microsoft.com/office/drawing/2014/main" id="{D24E50D7-2753-4169-AD51-C106DA1B7A2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1" name="Freeform 19">
              <a:extLst>
                <a:ext uri="{FF2B5EF4-FFF2-40B4-BE49-F238E27FC236}">
                  <a16:creationId xmlns:a16="http://schemas.microsoft.com/office/drawing/2014/main" id="{DF94B7E0-D9B6-4096-94D0-18D3AC0EF6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2" name="Freeform 20">
              <a:extLst>
                <a:ext uri="{FF2B5EF4-FFF2-40B4-BE49-F238E27FC236}">
                  <a16:creationId xmlns:a16="http://schemas.microsoft.com/office/drawing/2014/main" id="{EBC05ADE-BBA2-4387-B005-3196E2E1982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3" name="Freeform 21">
              <a:extLst>
                <a:ext uri="{FF2B5EF4-FFF2-40B4-BE49-F238E27FC236}">
                  <a16:creationId xmlns:a16="http://schemas.microsoft.com/office/drawing/2014/main" id="{BBED1CEE-14D2-442F-AB08-401ABE3EFBD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4" name="Freeform 22">
              <a:extLst>
                <a:ext uri="{FF2B5EF4-FFF2-40B4-BE49-F238E27FC236}">
                  <a16:creationId xmlns:a16="http://schemas.microsoft.com/office/drawing/2014/main" id="{4F6574C0-78E8-49EA-84BC-EE9D55707F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5" name="Freeform 23">
              <a:extLst>
                <a:ext uri="{FF2B5EF4-FFF2-40B4-BE49-F238E27FC236}">
                  <a16:creationId xmlns:a16="http://schemas.microsoft.com/office/drawing/2014/main" id="{65BCDB0B-615E-4CA1-AFD5-6B121CB7CEB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6" name="Freeform 24">
              <a:extLst>
                <a:ext uri="{FF2B5EF4-FFF2-40B4-BE49-F238E27FC236}">
                  <a16:creationId xmlns:a16="http://schemas.microsoft.com/office/drawing/2014/main" id="{40627863-B7FC-44D1-9E53-E728FFF675A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7" name="Freeform 25">
              <a:extLst>
                <a:ext uri="{FF2B5EF4-FFF2-40B4-BE49-F238E27FC236}">
                  <a16:creationId xmlns:a16="http://schemas.microsoft.com/office/drawing/2014/main" id="{52FD6F8C-3AF1-487E-91F4-6E55146F1F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8" name="Freeform 26">
              <a:extLst>
                <a:ext uri="{FF2B5EF4-FFF2-40B4-BE49-F238E27FC236}">
                  <a16:creationId xmlns:a16="http://schemas.microsoft.com/office/drawing/2014/main" id="{50323CF3-93CB-4E03-95C0-B180BB87A8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9" name="Freeform 27">
              <a:extLst>
                <a:ext uri="{FF2B5EF4-FFF2-40B4-BE49-F238E27FC236}">
                  <a16:creationId xmlns:a16="http://schemas.microsoft.com/office/drawing/2014/main" id="{EB47D82F-CF1B-47E6-9FA2-F3A9C5F945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0" name="Freeform 28">
              <a:extLst>
                <a:ext uri="{FF2B5EF4-FFF2-40B4-BE49-F238E27FC236}">
                  <a16:creationId xmlns:a16="http://schemas.microsoft.com/office/drawing/2014/main" id="{0606708F-F2D4-4678-8ED2-39041BC64D7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1" name="Freeform 29">
              <a:extLst>
                <a:ext uri="{FF2B5EF4-FFF2-40B4-BE49-F238E27FC236}">
                  <a16:creationId xmlns:a16="http://schemas.microsoft.com/office/drawing/2014/main" id="{D7EB95B4-15E4-433D-B36F-21FF341AD9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2" name="Freeform 30">
              <a:extLst>
                <a:ext uri="{FF2B5EF4-FFF2-40B4-BE49-F238E27FC236}">
                  <a16:creationId xmlns:a16="http://schemas.microsoft.com/office/drawing/2014/main" id="{500A541B-4C75-497C-A489-097ED29964F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3" name="Freeform 31">
              <a:extLst>
                <a:ext uri="{FF2B5EF4-FFF2-40B4-BE49-F238E27FC236}">
                  <a16:creationId xmlns:a16="http://schemas.microsoft.com/office/drawing/2014/main" id="{5789326F-12A4-48B8-B0ED-A6A2AE0C27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4" name="Freeform 32">
              <a:extLst>
                <a:ext uri="{FF2B5EF4-FFF2-40B4-BE49-F238E27FC236}">
                  <a16:creationId xmlns:a16="http://schemas.microsoft.com/office/drawing/2014/main" id="{25FA672E-2B65-477F-AA75-6261CE652F2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5" name="Rectangle 33">
              <a:extLst>
                <a:ext uri="{FF2B5EF4-FFF2-40B4-BE49-F238E27FC236}">
                  <a16:creationId xmlns:a16="http://schemas.microsoft.com/office/drawing/2014/main" id="{BB09AF8D-E68B-499C-B9F5-2F365813D3C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46" name="Freeform 34">
              <a:extLst>
                <a:ext uri="{FF2B5EF4-FFF2-40B4-BE49-F238E27FC236}">
                  <a16:creationId xmlns:a16="http://schemas.microsoft.com/office/drawing/2014/main" id="{7991AEAD-B5F3-47BA-9F1B-86C16A84AD3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7" name="Freeform 35">
              <a:extLst>
                <a:ext uri="{FF2B5EF4-FFF2-40B4-BE49-F238E27FC236}">
                  <a16:creationId xmlns:a16="http://schemas.microsoft.com/office/drawing/2014/main" id="{19A85F58-4C3A-4388-B55C-2329EEAECF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8" name="Freeform 36">
              <a:extLst>
                <a:ext uri="{FF2B5EF4-FFF2-40B4-BE49-F238E27FC236}">
                  <a16:creationId xmlns:a16="http://schemas.microsoft.com/office/drawing/2014/main" id="{05652F38-94D9-41B7-A699-7E8F0C78D8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9" name="Freeform 37">
              <a:extLst>
                <a:ext uri="{FF2B5EF4-FFF2-40B4-BE49-F238E27FC236}">
                  <a16:creationId xmlns:a16="http://schemas.microsoft.com/office/drawing/2014/main" id="{3C043852-C250-4518-BB89-C91A349171D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0" name="Freeform 38">
              <a:extLst>
                <a:ext uri="{FF2B5EF4-FFF2-40B4-BE49-F238E27FC236}">
                  <a16:creationId xmlns:a16="http://schemas.microsoft.com/office/drawing/2014/main" id="{0CAB9A07-ECF2-416C-8528-F75DACB138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1" name="Freeform 39">
              <a:extLst>
                <a:ext uri="{FF2B5EF4-FFF2-40B4-BE49-F238E27FC236}">
                  <a16:creationId xmlns:a16="http://schemas.microsoft.com/office/drawing/2014/main" id="{904A314C-A829-4AA6-92E2-529BCCF95C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2" name="Freeform 40">
              <a:extLst>
                <a:ext uri="{FF2B5EF4-FFF2-40B4-BE49-F238E27FC236}">
                  <a16:creationId xmlns:a16="http://schemas.microsoft.com/office/drawing/2014/main" id="{244EE6BA-4569-43ED-9E2E-1FB66201B7E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3" name="Freeform 41">
              <a:extLst>
                <a:ext uri="{FF2B5EF4-FFF2-40B4-BE49-F238E27FC236}">
                  <a16:creationId xmlns:a16="http://schemas.microsoft.com/office/drawing/2014/main" id="{BEB8252E-FB2A-4BB5-BEC6-CA10FF6F7C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4" name="Freeform 42">
              <a:extLst>
                <a:ext uri="{FF2B5EF4-FFF2-40B4-BE49-F238E27FC236}">
                  <a16:creationId xmlns:a16="http://schemas.microsoft.com/office/drawing/2014/main" id="{91414711-C3A4-4E96-854A-DDDEB2F2E3E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5" name="Freeform 43">
              <a:extLst>
                <a:ext uri="{FF2B5EF4-FFF2-40B4-BE49-F238E27FC236}">
                  <a16:creationId xmlns:a16="http://schemas.microsoft.com/office/drawing/2014/main" id="{86815BA8-3055-4B42-98C3-4202FD92E0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6" name="Freeform 44">
              <a:extLst>
                <a:ext uri="{FF2B5EF4-FFF2-40B4-BE49-F238E27FC236}">
                  <a16:creationId xmlns:a16="http://schemas.microsoft.com/office/drawing/2014/main" id="{44457813-E991-44AE-9A83-B7488D1F362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7" name="Rectangle 45">
              <a:extLst>
                <a:ext uri="{FF2B5EF4-FFF2-40B4-BE49-F238E27FC236}">
                  <a16:creationId xmlns:a16="http://schemas.microsoft.com/office/drawing/2014/main" id="{8CE1CF47-A73F-4560-8835-AE1DC51E5CA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58" name="Freeform 46">
              <a:extLst>
                <a:ext uri="{FF2B5EF4-FFF2-40B4-BE49-F238E27FC236}">
                  <a16:creationId xmlns:a16="http://schemas.microsoft.com/office/drawing/2014/main" id="{C2A935E4-AACC-4CB9-995E-D286178873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9" name="Freeform 47">
              <a:extLst>
                <a:ext uri="{FF2B5EF4-FFF2-40B4-BE49-F238E27FC236}">
                  <a16:creationId xmlns:a16="http://schemas.microsoft.com/office/drawing/2014/main" id="{93B5B778-8ACB-4004-932D-BD95997BAEF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0" name="Freeform 48">
              <a:extLst>
                <a:ext uri="{FF2B5EF4-FFF2-40B4-BE49-F238E27FC236}">
                  <a16:creationId xmlns:a16="http://schemas.microsoft.com/office/drawing/2014/main" id="{1434AF34-0919-40AD-84B1-446D4FF2D6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1" name="Freeform 49">
              <a:extLst>
                <a:ext uri="{FF2B5EF4-FFF2-40B4-BE49-F238E27FC236}">
                  <a16:creationId xmlns:a16="http://schemas.microsoft.com/office/drawing/2014/main" id="{29546CF3-6DDD-4073-AB7F-C6E722257A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2" name="Freeform 50">
              <a:extLst>
                <a:ext uri="{FF2B5EF4-FFF2-40B4-BE49-F238E27FC236}">
                  <a16:creationId xmlns:a16="http://schemas.microsoft.com/office/drawing/2014/main" id="{289D46AB-128A-477F-B6C9-F40F115D6CE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3" name="Freeform 51">
              <a:extLst>
                <a:ext uri="{FF2B5EF4-FFF2-40B4-BE49-F238E27FC236}">
                  <a16:creationId xmlns:a16="http://schemas.microsoft.com/office/drawing/2014/main" id="{A7DA7E67-3368-44AD-AACD-EB64AE3487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4" name="Freeform 52">
              <a:extLst>
                <a:ext uri="{FF2B5EF4-FFF2-40B4-BE49-F238E27FC236}">
                  <a16:creationId xmlns:a16="http://schemas.microsoft.com/office/drawing/2014/main" id="{78BB1152-AB85-4AD8-BBA1-07CEA1F508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5" name="Freeform 53">
              <a:extLst>
                <a:ext uri="{FF2B5EF4-FFF2-40B4-BE49-F238E27FC236}">
                  <a16:creationId xmlns:a16="http://schemas.microsoft.com/office/drawing/2014/main" id="{A982E7F2-DD68-4093-B9C5-3E42B475AB4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6" name="Freeform 54">
              <a:extLst>
                <a:ext uri="{FF2B5EF4-FFF2-40B4-BE49-F238E27FC236}">
                  <a16:creationId xmlns:a16="http://schemas.microsoft.com/office/drawing/2014/main" id="{A682E224-4CD6-420B-897A-B23D50B82ED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7" name="Freeform 55">
              <a:extLst>
                <a:ext uri="{FF2B5EF4-FFF2-40B4-BE49-F238E27FC236}">
                  <a16:creationId xmlns:a16="http://schemas.microsoft.com/office/drawing/2014/main" id="{31B90F10-06CD-480E-8D35-6E0FFFB894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8" name="Freeform 56">
              <a:extLst>
                <a:ext uri="{FF2B5EF4-FFF2-40B4-BE49-F238E27FC236}">
                  <a16:creationId xmlns:a16="http://schemas.microsoft.com/office/drawing/2014/main" id="{7BC977DB-69B0-4D8D-B77C-E1127EC4172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9" name="Freeform 57">
              <a:extLst>
                <a:ext uri="{FF2B5EF4-FFF2-40B4-BE49-F238E27FC236}">
                  <a16:creationId xmlns:a16="http://schemas.microsoft.com/office/drawing/2014/main" id="{24127454-3FCB-41D6-ACFB-81D7E05A79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0" name="Freeform 58">
              <a:extLst>
                <a:ext uri="{FF2B5EF4-FFF2-40B4-BE49-F238E27FC236}">
                  <a16:creationId xmlns:a16="http://schemas.microsoft.com/office/drawing/2014/main" id="{7AA80D42-B8A8-475B-ADBF-99719CE9FE5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grpSp>
      <p:sp>
        <p:nvSpPr>
          <p:cNvPr id="72" name="Rectangle 71">
            <a:extLst>
              <a:ext uri="{FF2B5EF4-FFF2-40B4-BE49-F238E27FC236}">
                <a16:creationId xmlns:a16="http://schemas.microsoft.com/office/drawing/2014/main" id="{81B1BC20-CC70-4C30-B9BE-C23E121CA6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74" name="Picture 2">
            <a:extLst>
              <a:ext uri="{FF2B5EF4-FFF2-40B4-BE49-F238E27FC236}">
                <a16:creationId xmlns:a16="http://schemas.microsoft.com/office/drawing/2014/main" id="{BED7CCD5-D3A4-4162-9CC4-03DF5AB89D0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3" y="-3747"/>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grpSp>
        <p:nvGrpSpPr>
          <p:cNvPr id="76" name="Group 75">
            <a:extLst>
              <a:ext uri="{FF2B5EF4-FFF2-40B4-BE49-F238E27FC236}">
                <a16:creationId xmlns:a16="http://schemas.microsoft.com/office/drawing/2014/main" id="{D5E95061-A9DC-4C67-BCAF-F560690997E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bg2"/>
              </a:gs>
              <a:gs pos="100000">
                <a:schemeClr val="tx2">
                  <a:lumMod val="60000"/>
                  <a:lumOff val="40000"/>
                </a:schemeClr>
              </a:gs>
            </a:gsLst>
            <a:lin ang="5400000" scaled="0"/>
            <a:tileRect/>
          </a:gradFill>
        </p:grpSpPr>
        <p:sp>
          <p:nvSpPr>
            <p:cNvPr id="77" name="Rectangle 5">
              <a:extLst>
                <a:ext uri="{FF2B5EF4-FFF2-40B4-BE49-F238E27FC236}">
                  <a16:creationId xmlns:a16="http://schemas.microsoft.com/office/drawing/2014/main" id="{92D4D96C-8395-4198-90A3-2363570D4D3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78" name="Freeform 6">
              <a:extLst>
                <a:ext uri="{FF2B5EF4-FFF2-40B4-BE49-F238E27FC236}">
                  <a16:creationId xmlns:a16="http://schemas.microsoft.com/office/drawing/2014/main" id="{EF229BAE-A3AA-4095-A3F8-65181A71303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9" name="Freeform 7">
              <a:extLst>
                <a:ext uri="{FF2B5EF4-FFF2-40B4-BE49-F238E27FC236}">
                  <a16:creationId xmlns:a16="http://schemas.microsoft.com/office/drawing/2014/main" id="{C71621C3-B057-4E50-808A-EF718590D2C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0" name="Rectangle 8">
              <a:extLst>
                <a:ext uri="{FF2B5EF4-FFF2-40B4-BE49-F238E27FC236}">
                  <a16:creationId xmlns:a16="http://schemas.microsoft.com/office/drawing/2014/main" id="{37D3BCDA-C38C-4B10-A653-0210E8597876}"/>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81" name="Freeform 9">
              <a:extLst>
                <a:ext uri="{FF2B5EF4-FFF2-40B4-BE49-F238E27FC236}">
                  <a16:creationId xmlns:a16="http://schemas.microsoft.com/office/drawing/2014/main" id="{CE4DC5B4-793A-4E8B-A3F7-53EB548F452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2" name="Freeform 10">
              <a:extLst>
                <a:ext uri="{FF2B5EF4-FFF2-40B4-BE49-F238E27FC236}">
                  <a16:creationId xmlns:a16="http://schemas.microsoft.com/office/drawing/2014/main" id="{2664DA82-4469-42CC-93F4-662128EC65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3" name="Freeform 11">
              <a:extLst>
                <a:ext uri="{FF2B5EF4-FFF2-40B4-BE49-F238E27FC236}">
                  <a16:creationId xmlns:a16="http://schemas.microsoft.com/office/drawing/2014/main" id="{ED439A82-9407-4694-886D-7447BDFFD9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4" name="Freeform 12">
              <a:extLst>
                <a:ext uri="{FF2B5EF4-FFF2-40B4-BE49-F238E27FC236}">
                  <a16:creationId xmlns:a16="http://schemas.microsoft.com/office/drawing/2014/main" id="{C35292A7-2459-4132-8FE8-54BF071CCE2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5" name="Freeform 13">
              <a:extLst>
                <a:ext uri="{FF2B5EF4-FFF2-40B4-BE49-F238E27FC236}">
                  <a16:creationId xmlns:a16="http://schemas.microsoft.com/office/drawing/2014/main" id="{8A55D4A9-1B6E-409D-BF10-201C8A8292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6" name="Freeform 14">
              <a:extLst>
                <a:ext uri="{FF2B5EF4-FFF2-40B4-BE49-F238E27FC236}">
                  <a16:creationId xmlns:a16="http://schemas.microsoft.com/office/drawing/2014/main" id="{FDA8F85E-07E7-45C0-A165-6DB771A53D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7" name="Freeform 15">
              <a:extLst>
                <a:ext uri="{FF2B5EF4-FFF2-40B4-BE49-F238E27FC236}">
                  <a16:creationId xmlns:a16="http://schemas.microsoft.com/office/drawing/2014/main" id="{09508E73-6AA1-460C-97B9-8EF00855A56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8" name="Freeform 16">
              <a:extLst>
                <a:ext uri="{FF2B5EF4-FFF2-40B4-BE49-F238E27FC236}">
                  <a16:creationId xmlns:a16="http://schemas.microsoft.com/office/drawing/2014/main" id="{5913AD99-4A77-44C3-ACDF-8410765B76C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9" name="Freeform 17">
              <a:extLst>
                <a:ext uri="{FF2B5EF4-FFF2-40B4-BE49-F238E27FC236}">
                  <a16:creationId xmlns:a16="http://schemas.microsoft.com/office/drawing/2014/main" id="{413BDF5F-2CC6-47A3-B422-38D6E292DC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0" name="Freeform 18">
              <a:extLst>
                <a:ext uri="{FF2B5EF4-FFF2-40B4-BE49-F238E27FC236}">
                  <a16:creationId xmlns:a16="http://schemas.microsoft.com/office/drawing/2014/main" id="{6F69599A-544F-4B1D-91C3-762B09CF78F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1" name="Freeform 19">
              <a:extLst>
                <a:ext uri="{FF2B5EF4-FFF2-40B4-BE49-F238E27FC236}">
                  <a16:creationId xmlns:a16="http://schemas.microsoft.com/office/drawing/2014/main" id="{DFAE31B2-DF2A-4FD2-B98E-3657F825C9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2" name="Freeform 20">
              <a:extLst>
                <a:ext uri="{FF2B5EF4-FFF2-40B4-BE49-F238E27FC236}">
                  <a16:creationId xmlns:a16="http://schemas.microsoft.com/office/drawing/2014/main" id="{9D7B120D-680C-4AC9-A263-A7DE0F5F1F7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3" name="Freeform 21">
              <a:extLst>
                <a:ext uri="{FF2B5EF4-FFF2-40B4-BE49-F238E27FC236}">
                  <a16:creationId xmlns:a16="http://schemas.microsoft.com/office/drawing/2014/main" id="{DC8A9F99-D409-4E13-8D58-6A34BE714D2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4" name="Freeform 22">
              <a:extLst>
                <a:ext uri="{FF2B5EF4-FFF2-40B4-BE49-F238E27FC236}">
                  <a16:creationId xmlns:a16="http://schemas.microsoft.com/office/drawing/2014/main" id="{EB955E41-680C-44AA-B602-C1A69E951E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5" name="Freeform 23">
              <a:extLst>
                <a:ext uri="{FF2B5EF4-FFF2-40B4-BE49-F238E27FC236}">
                  <a16:creationId xmlns:a16="http://schemas.microsoft.com/office/drawing/2014/main" id="{332ED336-B831-4A24-9181-CC63707A4E1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6" name="Freeform 24">
              <a:extLst>
                <a:ext uri="{FF2B5EF4-FFF2-40B4-BE49-F238E27FC236}">
                  <a16:creationId xmlns:a16="http://schemas.microsoft.com/office/drawing/2014/main" id="{1A8B6B8C-5265-4AD1-9A67-B3CFFF4A9C3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7" name="Freeform 25">
              <a:extLst>
                <a:ext uri="{FF2B5EF4-FFF2-40B4-BE49-F238E27FC236}">
                  <a16:creationId xmlns:a16="http://schemas.microsoft.com/office/drawing/2014/main" id="{9E8ED6FD-8796-48CB-98ED-0E729E16BF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8" name="Freeform 26">
              <a:extLst>
                <a:ext uri="{FF2B5EF4-FFF2-40B4-BE49-F238E27FC236}">
                  <a16:creationId xmlns:a16="http://schemas.microsoft.com/office/drawing/2014/main" id="{DE668E67-2522-4B6B-A8BF-C3CD36F891D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9" name="Freeform 27">
              <a:extLst>
                <a:ext uri="{FF2B5EF4-FFF2-40B4-BE49-F238E27FC236}">
                  <a16:creationId xmlns:a16="http://schemas.microsoft.com/office/drawing/2014/main" id="{B2474CAA-635F-43E4-AFFF-B24637DC6F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0" name="Freeform 28">
              <a:extLst>
                <a:ext uri="{FF2B5EF4-FFF2-40B4-BE49-F238E27FC236}">
                  <a16:creationId xmlns:a16="http://schemas.microsoft.com/office/drawing/2014/main" id="{1C1B778D-83CB-443C-B463-7EE26603E1D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1" name="Freeform 29">
              <a:extLst>
                <a:ext uri="{FF2B5EF4-FFF2-40B4-BE49-F238E27FC236}">
                  <a16:creationId xmlns:a16="http://schemas.microsoft.com/office/drawing/2014/main" id="{654DEAB4-B194-4182-A7BE-E247F19AAE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2" name="Freeform 30">
              <a:extLst>
                <a:ext uri="{FF2B5EF4-FFF2-40B4-BE49-F238E27FC236}">
                  <a16:creationId xmlns:a16="http://schemas.microsoft.com/office/drawing/2014/main" id="{D8E3CE4C-0C48-485B-8EA0-B036FCC3333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3" name="Freeform 31">
              <a:extLst>
                <a:ext uri="{FF2B5EF4-FFF2-40B4-BE49-F238E27FC236}">
                  <a16:creationId xmlns:a16="http://schemas.microsoft.com/office/drawing/2014/main" id="{7958BBBD-B721-4DA1-8764-D8188EB706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4" name="Freeform 32">
              <a:extLst>
                <a:ext uri="{FF2B5EF4-FFF2-40B4-BE49-F238E27FC236}">
                  <a16:creationId xmlns:a16="http://schemas.microsoft.com/office/drawing/2014/main" id="{23180B75-7F19-41E5-A4C3-9096FF7D19E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5" name="Rectangle 33">
              <a:extLst>
                <a:ext uri="{FF2B5EF4-FFF2-40B4-BE49-F238E27FC236}">
                  <a16:creationId xmlns:a16="http://schemas.microsoft.com/office/drawing/2014/main" id="{57F706CF-8096-494C-A6E1-5BE7F62306F6}"/>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106" name="Freeform 34">
              <a:extLst>
                <a:ext uri="{FF2B5EF4-FFF2-40B4-BE49-F238E27FC236}">
                  <a16:creationId xmlns:a16="http://schemas.microsoft.com/office/drawing/2014/main" id="{8B4065A5-6701-492B-BE7F-9E00FE6156D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7" name="Freeform 35">
              <a:extLst>
                <a:ext uri="{FF2B5EF4-FFF2-40B4-BE49-F238E27FC236}">
                  <a16:creationId xmlns:a16="http://schemas.microsoft.com/office/drawing/2014/main" id="{66E06571-DDD0-47CB-97CF-FF84324673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8" name="Freeform 36">
              <a:extLst>
                <a:ext uri="{FF2B5EF4-FFF2-40B4-BE49-F238E27FC236}">
                  <a16:creationId xmlns:a16="http://schemas.microsoft.com/office/drawing/2014/main" id="{50F0D75F-DE36-46A5-8FEB-00CF9D01A5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9" name="Freeform 37">
              <a:extLst>
                <a:ext uri="{FF2B5EF4-FFF2-40B4-BE49-F238E27FC236}">
                  <a16:creationId xmlns:a16="http://schemas.microsoft.com/office/drawing/2014/main" id="{C7AF11B9-2298-41D7-9878-99E19E8274F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0" name="Freeform 38">
              <a:extLst>
                <a:ext uri="{FF2B5EF4-FFF2-40B4-BE49-F238E27FC236}">
                  <a16:creationId xmlns:a16="http://schemas.microsoft.com/office/drawing/2014/main" id="{7B43B683-4229-4623-A504-56FE6CCB55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1" name="Freeform 39">
              <a:extLst>
                <a:ext uri="{FF2B5EF4-FFF2-40B4-BE49-F238E27FC236}">
                  <a16:creationId xmlns:a16="http://schemas.microsoft.com/office/drawing/2014/main" id="{7B4CC276-9BB9-4394-A369-F7DB2BD8E8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2" name="Freeform 40">
              <a:extLst>
                <a:ext uri="{FF2B5EF4-FFF2-40B4-BE49-F238E27FC236}">
                  <a16:creationId xmlns:a16="http://schemas.microsoft.com/office/drawing/2014/main" id="{98010162-18EE-455C-AABD-0B715C2BBFD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3" name="Freeform 41">
              <a:extLst>
                <a:ext uri="{FF2B5EF4-FFF2-40B4-BE49-F238E27FC236}">
                  <a16:creationId xmlns:a16="http://schemas.microsoft.com/office/drawing/2014/main" id="{5950D288-22B2-4286-B4FB-D6665C103E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4" name="Freeform 42">
              <a:extLst>
                <a:ext uri="{FF2B5EF4-FFF2-40B4-BE49-F238E27FC236}">
                  <a16:creationId xmlns:a16="http://schemas.microsoft.com/office/drawing/2014/main" id="{E0A686CA-B0EF-4B0C-B69B-E715EA3E54E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5" name="Freeform 43">
              <a:extLst>
                <a:ext uri="{FF2B5EF4-FFF2-40B4-BE49-F238E27FC236}">
                  <a16:creationId xmlns:a16="http://schemas.microsoft.com/office/drawing/2014/main" id="{75D61EE6-C405-433B-AEC8-6241D54720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6" name="Freeform 44">
              <a:extLst>
                <a:ext uri="{FF2B5EF4-FFF2-40B4-BE49-F238E27FC236}">
                  <a16:creationId xmlns:a16="http://schemas.microsoft.com/office/drawing/2014/main" id="{4C718553-7221-4BFF-AFEE-64E166C6A82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7" name="Rectangle 45">
              <a:extLst>
                <a:ext uri="{FF2B5EF4-FFF2-40B4-BE49-F238E27FC236}">
                  <a16:creationId xmlns:a16="http://schemas.microsoft.com/office/drawing/2014/main" id="{9F00A845-A7BB-4253-8C15-0FF3D05980E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118" name="Freeform 46">
              <a:extLst>
                <a:ext uri="{FF2B5EF4-FFF2-40B4-BE49-F238E27FC236}">
                  <a16:creationId xmlns:a16="http://schemas.microsoft.com/office/drawing/2014/main" id="{53476DBF-E7E4-46E9-AAF2-8810E14EEC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9" name="Freeform 47">
              <a:extLst>
                <a:ext uri="{FF2B5EF4-FFF2-40B4-BE49-F238E27FC236}">
                  <a16:creationId xmlns:a16="http://schemas.microsoft.com/office/drawing/2014/main" id="{4F608C86-9940-444C-B200-155DF4E02B6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0" name="Freeform 48">
              <a:extLst>
                <a:ext uri="{FF2B5EF4-FFF2-40B4-BE49-F238E27FC236}">
                  <a16:creationId xmlns:a16="http://schemas.microsoft.com/office/drawing/2014/main" id="{BB49A08B-2E6F-4B8C-8F61-6869B069BA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1" name="Freeform 49">
              <a:extLst>
                <a:ext uri="{FF2B5EF4-FFF2-40B4-BE49-F238E27FC236}">
                  <a16:creationId xmlns:a16="http://schemas.microsoft.com/office/drawing/2014/main" id="{03A08195-C526-497F-89D0-566E91704B6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2" name="Freeform 50">
              <a:extLst>
                <a:ext uri="{FF2B5EF4-FFF2-40B4-BE49-F238E27FC236}">
                  <a16:creationId xmlns:a16="http://schemas.microsoft.com/office/drawing/2014/main" id="{235FDAAF-2063-40C9-BE1C-7E116C8A30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3" name="Freeform 51">
              <a:extLst>
                <a:ext uri="{FF2B5EF4-FFF2-40B4-BE49-F238E27FC236}">
                  <a16:creationId xmlns:a16="http://schemas.microsoft.com/office/drawing/2014/main" id="{2EAF15FA-570E-412B-992B-CAAB833844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4" name="Freeform 52">
              <a:extLst>
                <a:ext uri="{FF2B5EF4-FFF2-40B4-BE49-F238E27FC236}">
                  <a16:creationId xmlns:a16="http://schemas.microsoft.com/office/drawing/2014/main" id="{91FCA14D-FA3E-44C1-B8CB-8C8B730486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5" name="Freeform 53">
              <a:extLst>
                <a:ext uri="{FF2B5EF4-FFF2-40B4-BE49-F238E27FC236}">
                  <a16:creationId xmlns:a16="http://schemas.microsoft.com/office/drawing/2014/main" id="{A889215B-3708-4985-A1D7-42A99B3575C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6" name="Freeform 54">
              <a:extLst>
                <a:ext uri="{FF2B5EF4-FFF2-40B4-BE49-F238E27FC236}">
                  <a16:creationId xmlns:a16="http://schemas.microsoft.com/office/drawing/2014/main" id="{5C58C66E-AFD4-4A37-9646-FF8A511A6C1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7" name="Freeform 55">
              <a:extLst>
                <a:ext uri="{FF2B5EF4-FFF2-40B4-BE49-F238E27FC236}">
                  <a16:creationId xmlns:a16="http://schemas.microsoft.com/office/drawing/2014/main" id="{F99DC7ED-E983-4ACA-B702-727C2A5939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8" name="Freeform 56">
              <a:extLst>
                <a:ext uri="{FF2B5EF4-FFF2-40B4-BE49-F238E27FC236}">
                  <a16:creationId xmlns:a16="http://schemas.microsoft.com/office/drawing/2014/main" id="{918FC910-5BDA-49AE-95A5-774012D2D60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9" name="Freeform 57">
              <a:extLst>
                <a:ext uri="{FF2B5EF4-FFF2-40B4-BE49-F238E27FC236}">
                  <a16:creationId xmlns:a16="http://schemas.microsoft.com/office/drawing/2014/main" id="{AA1E286C-EECB-46DC-9505-501CCDD8B8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0" name="Freeform 58">
              <a:extLst>
                <a:ext uri="{FF2B5EF4-FFF2-40B4-BE49-F238E27FC236}">
                  <a16:creationId xmlns:a16="http://schemas.microsoft.com/office/drawing/2014/main" id="{A838D816-F9F3-4AB2-92C6-1F986D0BC03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grpSp>
      <p:sp>
        <p:nvSpPr>
          <p:cNvPr id="9" name="Title 1">
            <a:extLst>
              <a:ext uri="{FF2B5EF4-FFF2-40B4-BE49-F238E27FC236}">
                <a16:creationId xmlns:a16="http://schemas.microsoft.com/office/drawing/2014/main" id="{7783BDEA-A1A6-E940-A97C-A0762179D70C}"/>
              </a:ext>
            </a:extLst>
          </p:cNvPr>
          <p:cNvSpPr>
            <a:spLocks noGrp="1"/>
          </p:cNvSpPr>
          <p:nvPr>
            <p:ph type="title"/>
          </p:nvPr>
        </p:nvSpPr>
        <p:spPr>
          <a:xfrm>
            <a:off x="1643063" y="4743375"/>
            <a:ext cx="8957534" cy="1182838"/>
          </a:xfrm>
        </p:spPr>
        <p:txBody>
          <a:bodyPr vert="horz" lIns="91440" tIns="45720" rIns="91440" bIns="45720" rtlCol="0" anchor="b">
            <a:normAutofit/>
          </a:bodyPr>
          <a:lstStyle/>
          <a:p>
            <a:pPr algn="ctr"/>
            <a:r>
              <a:rPr lang="en-US" sz="2600" dirty="0">
                <a:solidFill>
                  <a:srgbClr val="FFFFFF"/>
                </a:solidFill>
              </a:rPr>
              <a:t>Transmission control protocol (TCP) </a:t>
            </a:r>
            <a:br>
              <a:rPr lang="en-US" sz="2600" dirty="0">
                <a:solidFill>
                  <a:srgbClr val="FFFFFF"/>
                </a:solidFill>
              </a:rPr>
            </a:br>
            <a:r>
              <a:rPr lang="en-US" sz="2600" dirty="0">
                <a:solidFill>
                  <a:srgbClr val="FFFFFF"/>
                </a:solidFill>
              </a:rPr>
              <a:t>vs. </a:t>
            </a:r>
            <a:br>
              <a:rPr lang="en-US" sz="2600" dirty="0">
                <a:solidFill>
                  <a:srgbClr val="FFFFFF"/>
                </a:solidFill>
              </a:rPr>
            </a:br>
            <a:r>
              <a:rPr lang="en-US" sz="2600" dirty="0">
                <a:solidFill>
                  <a:srgbClr val="FFFFFF"/>
                </a:solidFill>
              </a:rPr>
              <a:t>User datagram protocol (udp)</a:t>
            </a:r>
          </a:p>
        </p:txBody>
      </p:sp>
      <p:sp useBgFill="1">
        <p:nvSpPr>
          <p:cNvPr id="132" name="Round Diagonal Corner Rectangle 6">
            <a:extLst>
              <a:ext uri="{FF2B5EF4-FFF2-40B4-BE49-F238E27FC236}">
                <a16:creationId xmlns:a16="http://schemas.microsoft.com/office/drawing/2014/main" id="{4683B8BC-85C4-41F2-9CD3-B074823B6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974" y="639965"/>
            <a:ext cx="10879991" cy="3598548"/>
          </a:xfrm>
          <a:prstGeom prst="round2DiagRect">
            <a:avLst>
              <a:gd name="adj1" fmla="val 9529"/>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Graphical user interface, text, email&#10;&#10;Description automatically generated">
            <a:extLst>
              <a:ext uri="{FF2B5EF4-FFF2-40B4-BE49-F238E27FC236}">
                <a16:creationId xmlns:a16="http://schemas.microsoft.com/office/drawing/2014/main" id="{F9DFAE2B-C89B-0E48-842E-B38E2EC47A3F}"/>
              </a:ext>
            </a:extLst>
          </p:cNvPr>
          <p:cNvPicPr>
            <a:picLocks noChangeAspect="1"/>
          </p:cNvPicPr>
          <p:nvPr/>
        </p:nvPicPr>
        <p:blipFill>
          <a:blip r:embed="rId3"/>
          <a:stretch>
            <a:fillRect/>
          </a:stretch>
        </p:blipFill>
        <p:spPr>
          <a:xfrm>
            <a:off x="2667001" y="703241"/>
            <a:ext cx="7001110" cy="3430544"/>
          </a:xfrm>
          <a:prstGeom prst="rect">
            <a:avLst/>
          </a:prstGeom>
        </p:spPr>
      </p:pic>
    </p:spTree>
    <p:extLst>
      <p:ext uri="{BB962C8B-B14F-4D97-AF65-F5344CB8AC3E}">
        <p14:creationId xmlns:p14="http://schemas.microsoft.com/office/powerpoint/2010/main" val="591773252"/>
      </p:ext>
    </p:extLst>
  </p:cSld>
  <p:clrMapOvr>
    <a:overrideClrMapping bg1="lt1" tx1="dk1" bg2="lt2" tx2="dk2" accent1="accent1" accent2="accent2" accent3="accent3" accent4="accent4" accent5="accent5" accent6="accent6" hlink="hlink" folHlink="folHlink"/>
  </p:clrMapOvr>
</p:sld>
</file>

<file path=ppt/slides/slide3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tx2">
                <a:lumMod val="40000"/>
                <a:lumOff val="60000"/>
              </a:schemeClr>
            </a:gs>
            <a:gs pos="83000">
              <a:schemeClr val="tx2">
                <a:lumMod val="60000"/>
                <a:lumOff val="40000"/>
              </a:schemeClr>
            </a:gs>
            <a:gs pos="100000">
              <a:schemeClr val="tx2">
                <a:lumMod val="60000"/>
                <a:lumOff val="4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02E8E3-0158-704A-8DCD-90CA2CD4ADE8}"/>
              </a:ext>
            </a:extLst>
          </p:cNvPr>
          <p:cNvSpPr>
            <a:spLocks noGrp="1"/>
          </p:cNvSpPr>
          <p:nvPr>
            <p:ph type="title"/>
          </p:nvPr>
        </p:nvSpPr>
        <p:spPr>
          <a:xfrm>
            <a:off x="1141413" y="618517"/>
            <a:ext cx="2877336" cy="5507328"/>
          </a:xfrm>
        </p:spPr>
        <p:txBody>
          <a:bodyPr vert="horz" lIns="91440" tIns="45720" rIns="91440" bIns="45720" rtlCol="0" anchor="ctr">
            <a:normAutofit/>
          </a:bodyPr>
          <a:lstStyle/>
          <a:p>
            <a:r>
              <a:rPr lang="en-US" dirty="0">
                <a:solidFill>
                  <a:schemeClr val="bg1"/>
                </a:solidFill>
              </a:rPr>
              <a:t>URL</a:t>
            </a:r>
            <a:r>
              <a:rPr lang="en-US" sz="2400" dirty="0">
                <a:solidFill>
                  <a:schemeClr val="bg1"/>
                </a:solidFill>
              </a:rPr>
              <a:t>s</a:t>
            </a:r>
            <a:endParaRPr lang="en-US" sz="2400" b="1" dirty="0">
              <a:solidFill>
                <a:schemeClr val="bg1"/>
              </a:solidFill>
            </a:endParaRPr>
          </a:p>
        </p:txBody>
      </p:sp>
      <p:sp>
        <p:nvSpPr>
          <p:cNvPr id="3" name="TextBox 2">
            <a:extLst>
              <a:ext uri="{FF2B5EF4-FFF2-40B4-BE49-F238E27FC236}">
                <a16:creationId xmlns:a16="http://schemas.microsoft.com/office/drawing/2014/main" id="{0C04DD9F-3ADE-A14F-9D81-6F1BEE5218C7}"/>
              </a:ext>
            </a:extLst>
          </p:cNvPr>
          <p:cNvSpPr txBox="1"/>
          <p:nvPr/>
        </p:nvSpPr>
        <p:spPr>
          <a:xfrm>
            <a:off x="2646947" y="638649"/>
            <a:ext cx="8928281" cy="5072339"/>
          </a:xfrm>
          <a:prstGeom prst="rect">
            <a:avLst/>
          </a:prstGeom>
          <a:noFill/>
        </p:spPr>
        <p:txBody>
          <a:bodyPr vert="horz" lIns="91440" tIns="45720" rIns="91440" bIns="45720" rtlCol="0">
            <a:normAutofit lnSpcReduction="10000"/>
          </a:bodyPr>
          <a:lstStyle/>
          <a:p>
            <a:pPr marL="342900" indent="-228600" defTabSz="914400">
              <a:lnSpc>
                <a:spcPct val="120000"/>
              </a:lnSpc>
              <a:spcAft>
                <a:spcPts val="600"/>
              </a:spcAft>
              <a:buSzPct val="125000"/>
              <a:buFont typeface="Arial" panose="020B0604020202020204" pitchFamily="34" charset="0"/>
              <a:buChar char="•"/>
            </a:pPr>
            <a:r>
              <a:rPr lang="en-US" b="1" dirty="0">
                <a:solidFill>
                  <a:schemeClr val="bg1"/>
                </a:solidFill>
              </a:rPr>
              <a:t>URL</a:t>
            </a:r>
            <a:r>
              <a:rPr lang="en-US" dirty="0">
                <a:solidFill>
                  <a:schemeClr val="bg1"/>
                </a:solidFill>
              </a:rPr>
              <a:t> stands for </a:t>
            </a:r>
            <a:r>
              <a:rPr lang="en-US" b="1" dirty="0">
                <a:solidFill>
                  <a:schemeClr val="bg1"/>
                </a:solidFill>
              </a:rPr>
              <a:t>Uniform Resource Locator</a:t>
            </a:r>
            <a:r>
              <a:rPr lang="en-US" dirty="0">
                <a:solidFill>
                  <a:schemeClr val="bg1"/>
                </a:solidFill>
              </a:rPr>
              <a:t>.</a:t>
            </a:r>
            <a:r>
              <a:rPr lang="en-US" b="1" dirty="0">
                <a:solidFill>
                  <a:schemeClr val="bg1"/>
                </a:solidFill>
              </a:rPr>
              <a:t> </a:t>
            </a:r>
            <a:r>
              <a:rPr lang="en-US" dirty="0">
                <a:solidFill>
                  <a:schemeClr val="bg1"/>
                </a:solidFill>
              </a:rPr>
              <a:t>A URL is nothing more than the address of a given unique resource on the World Wide Web. In theory, each valid URL points to a unique resource. Such resources can be an HTML page, a CSS document, an image, etc.</a:t>
            </a:r>
          </a:p>
          <a:p>
            <a:pPr marL="342900" indent="-228600" defTabSz="914400">
              <a:lnSpc>
                <a:spcPct val="120000"/>
              </a:lnSpc>
              <a:spcAft>
                <a:spcPts val="600"/>
              </a:spcAft>
              <a:buSzPct val="125000"/>
              <a:buFont typeface="Arial" panose="020B0604020202020204" pitchFamily="34" charset="0"/>
              <a:buChar char="•"/>
            </a:pPr>
            <a:r>
              <a:rPr lang="en-US" dirty="0">
                <a:solidFill>
                  <a:schemeClr val="bg1"/>
                </a:solidFill>
              </a:rPr>
              <a:t>A URL is composed of different parts, some mandatory and others optional.</a:t>
            </a:r>
          </a:p>
          <a:p>
            <a:pPr marL="800100" lvl="1" indent="-228600" defTabSz="914400">
              <a:lnSpc>
                <a:spcPct val="120000"/>
              </a:lnSpc>
              <a:spcAft>
                <a:spcPts val="600"/>
              </a:spcAft>
              <a:buSzPct val="125000"/>
              <a:buFont typeface="Arial" panose="020B0604020202020204" pitchFamily="34" charset="0"/>
              <a:buChar char="•"/>
            </a:pPr>
            <a:r>
              <a:rPr lang="en-US" b="1" dirty="0">
                <a:solidFill>
                  <a:schemeClr val="bg1"/>
                </a:solidFill>
              </a:rPr>
              <a:t>Scheme: </a:t>
            </a:r>
            <a:r>
              <a:rPr lang="en-US" dirty="0">
                <a:solidFill>
                  <a:schemeClr val="bg1"/>
                </a:solidFill>
              </a:rPr>
              <a:t>Indicates the protocol that the browser must use to request the resource. </a:t>
            </a:r>
          </a:p>
          <a:p>
            <a:pPr marL="800100" lvl="1" indent="-228600" defTabSz="914400">
              <a:lnSpc>
                <a:spcPct val="120000"/>
              </a:lnSpc>
              <a:spcAft>
                <a:spcPts val="600"/>
              </a:spcAft>
              <a:buSzPct val="125000"/>
              <a:buFont typeface="Arial" panose="020B0604020202020204" pitchFamily="34" charset="0"/>
              <a:buChar char="•"/>
            </a:pPr>
            <a:r>
              <a:rPr lang="en-US" b="1" dirty="0">
                <a:solidFill>
                  <a:schemeClr val="bg1"/>
                </a:solidFill>
              </a:rPr>
              <a:t>Domain Name: </a:t>
            </a:r>
            <a:r>
              <a:rPr lang="en-US" dirty="0">
                <a:solidFill>
                  <a:schemeClr val="bg1"/>
                </a:solidFill>
              </a:rPr>
              <a:t>Indicates which web server is being requested. An IP address may also be used here (but this is rare as it is much less convenient).</a:t>
            </a:r>
          </a:p>
          <a:p>
            <a:pPr marL="800100" lvl="1" indent="-228600" defTabSz="914400">
              <a:lnSpc>
                <a:spcPct val="120000"/>
              </a:lnSpc>
              <a:spcAft>
                <a:spcPts val="600"/>
              </a:spcAft>
              <a:buSzPct val="125000"/>
              <a:buFont typeface="Arial" panose="020B0604020202020204" pitchFamily="34" charset="0"/>
              <a:buChar char="•"/>
            </a:pPr>
            <a:r>
              <a:rPr lang="en-US" b="1" dirty="0">
                <a:solidFill>
                  <a:schemeClr val="bg1"/>
                </a:solidFill>
              </a:rPr>
              <a:t>Port:</a:t>
            </a:r>
            <a:r>
              <a:rPr lang="en-US" dirty="0">
                <a:solidFill>
                  <a:schemeClr val="bg1"/>
                </a:solidFill>
              </a:rPr>
              <a:t> Indicates the technical "gate" used to access the resources on the web server. It is usually omitted if the web server uses the standard ports of the HTTP protocol (80 for HTTP and 443 for HTTPS) to grant access to its resources. Otherwise, it is mandatory.</a:t>
            </a:r>
          </a:p>
          <a:p>
            <a:pPr marL="800100" lvl="1" indent="-228600" defTabSz="914400">
              <a:lnSpc>
                <a:spcPct val="120000"/>
              </a:lnSpc>
              <a:spcAft>
                <a:spcPts val="600"/>
              </a:spcAft>
              <a:buSzPct val="125000"/>
              <a:buFont typeface="Arial" panose="020B0604020202020204" pitchFamily="34" charset="0"/>
              <a:buChar char="•"/>
            </a:pPr>
            <a:r>
              <a:rPr lang="en-US" b="1" dirty="0">
                <a:solidFill>
                  <a:schemeClr val="bg1"/>
                </a:solidFill>
              </a:rPr>
              <a:t>Path to the file:</a:t>
            </a:r>
            <a:r>
              <a:rPr lang="en-US" dirty="0">
                <a:solidFill>
                  <a:schemeClr val="bg1"/>
                </a:solidFill>
              </a:rPr>
              <a:t> The path to the desired resource on the web server. In the early days of the web, a path like this represented a physical file location on the web server. Nowadays, it is mostly an abstraction handled by web servers without any physical reality.</a:t>
            </a:r>
          </a:p>
          <a:p>
            <a:pPr marL="800100" lvl="1" indent="-228600" defTabSz="914400">
              <a:lnSpc>
                <a:spcPct val="120000"/>
              </a:lnSpc>
              <a:spcAft>
                <a:spcPts val="600"/>
              </a:spcAft>
              <a:buSzPct val="125000"/>
              <a:buFont typeface="Arial" panose="020B0604020202020204" pitchFamily="34" charset="0"/>
              <a:buChar char="•"/>
            </a:pPr>
            <a:endParaRPr lang="en-US" b="1" dirty="0">
              <a:solidFill>
                <a:schemeClr val="bg1"/>
              </a:solidFill>
            </a:endParaRPr>
          </a:p>
          <a:p>
            <a:pPr marL="800100" lvl="1" indent="-228600" defTabSz="914400">
              <a:lnSpc>
                <a:spcPct val="120000"/>
              </a:lnSpc>
              <a:spcAft>
                <a:spcPts val="600"/>
              </a:spcAft>
              <a:buSzPct val="125000"/>
              <a:buFont typeface="Arial" panose="020B0604020202020204" pitchFamily="34" charset="0"/>
              <a:buChar char="•"/>
            </a:pPr>
            <a:endParaRPr lang="en-US" dirty="0">
              <a:solidFill>
                <a:schemeClr val="bg1"/>
              </a:solidFill>
            </a:endParaRPr>
          </a:p>
        </p:txBody>
      </p:sp>
      <p:pic>
        <p:nvPicPr>
          <p:cNvPr id="7" name="Picture 2" descr="full  url">
            <a:extLst>
              <a:ext uri="{FF2B5EF4-FFF2-40B4-BE49-F238E27FC236}">
                <a16:creationId xmlns:a16="http://schemas.microsoft.com/office/drawing/2014/main" id="{37041518-2F2B-2A40-B2F1-0631EC9C31C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741346" y="5548566"/>
            <a:ext cx="9309242" cy="907651"/>
          </a:xfrm>
          <a:prstGeom prst="round2DiagRect">
            <a:avLst>
              <a:gd name="adj1" fmla="val 0"/>
              <a:gd name="adj2" fmla="val 0"/>
            </a:avLst>
          </a:prstGeom>
          <a:no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46166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tx2">
                <a:lumMod val="40000"/>
                <a:lumOff val="60000"/>
              </a:schemeClr>
            </a:gs>
            <a:gs pos="83000">
              <a:schemeClr val="tx2">
                <a:lumMod val="60000"/>
                <a:lumOff val="40000"/>
              </a:schemeClr>
            </a:gs>
            <a:gs pos="100000">
              <a:schemeClr val="tx2">
                <a:lumMod val="60000"/>
                <a:lumOff val="4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02E8E3-0158-704A-8DCD-90CA2CD4ADE8}"/>
              </a:ext>
            </a:extLst>
          </p:cNvPr>
          <p:cNvSpPr>
            <a:spLocks noGrp="1"/>
          </p:cNvSpPr>
          <p:nvPr>
            <p:ph type="title"/>
          </p:nvPr>
        </p:nvSpPr>
        <p:spPr>
          <a:xfrm>
            <a:off x="1141413" y="618517"/>
            <a:ext cx="2877336" cy="5507328"/>
          </a:xfrm>
        </p:spPr>
        <p:txBody>
          <a:bodyPr vert="horz" lIns="91440" tIns="45720" rIns="91440" bIns="45720" rtlCol="0" anchor="ctr">
            <a:normAutofit/>
          </a:bodyPr>
          <a:lstStyle/>
          <a:p>
            <a:r>
              <a:rPr lang="en-US" dirty="0">
                <a:solidFill>
                  <a:schemeClr val="bg1"/>
                </a:solidFill>
              </a:rPr>
              <a:t>URL</a:t>
            </a:r>
            <a:r>
              <a:rPr lang="en-US" sz="2400" dirty="0">
                <a:solidFill>
                  <a:schemeClr val="bg1"/>
                </a:solidFill>
              </a:rPr>
              <a:t>s</a:t>
            </a:r>
            <a:endParaRPr lang="en-US" sz="2400" b="1" dirty="0">
              <a:solidFill>
                <a:schemeClr val="bg1"/>
              </a:solidFill>
            </a:endParaRPr>
          </a:p>
        </p:txBody>
      </p:sp>
      <p:sp>
        <p:nvSpPr>
          <p:cNvPr id="3" name="TextBox 2">
            <a:extLst>
              <a:ext uri="{FF2B5EF4-FFF2-40B4-BE49-F238E27FC236}">
                <a16:creationId xmlns:a16="http://schemas.microsoft.com/office/drawing/2014/main" id="{0C04DD9F-3ADE-A14F-9D81-6F1BEE5218C7}"/>
              </a:ext>
            </a:extLst>
          </p:cNvPr>
          <p:cNvSpPr txBox="1"/>
          <p:nvPr/>
        </p:nvSpPr>
        <p:spPr>
          <a:xfrm>
            <a:off x="3064042" y="1088863"/>
            <a:ext cx="8559312" cy="4459704"/>
          </a:xfrm>
          <a:prstGeom prst="rect">
            <a:avLst/>
          </a:prstGeom>
          <a:noFill/>
        </p:spPr>
        <p:txBody>
          <a:bodyPr vert="horz" lIns="91440" tIns="45720" rIns="91440" bIns="45720" rtlCol="0">
            <a:normAutofit/>
          </a:bodyPr>
          <a:lstStyle/>
          <a:p>
            <a:pPr marL="1257300" lvl="2" indent="-228600" defTabSz="914400">
              <a:lnSpc>
                <a:spcPct val="120000"/>
              </a:lnSpc>
              <a:spcAft>
                <a:spcPts val="600"/>
              </a:spcAft>
              <a:buSzPct val="125000"/>
              <a:buFont typeface="Arial" panose="020B0604020202020204" pitchFamily="34" charset="0"/>
              <a:buChar char="•"/>
            </a:pPr>
            <a:endParaRPr lang="en-US" b="1" dirty="0">
              <a:solidFill>
                <a:schemeClr val="bg1"/>
              </a:solidFill>
            </a:endParaRPr>
          </a:p>
          <a:p>
            <a:pPr marL="1257300" lvl="2" indent="-228600" defTabSz="914400">
              <a:lnSpc>
                <a:spcPct val="120000"/>
              </a:lnSpc>
              <a:spcAft>
                <a:spcPts val="600"/>
              </a:spcAft>
              <a:buSzPct val="125000"/>
              <a:buFont typeface="Arial" panose="020B0604020202020204" pitchFamily="34" charset="0"/>
              <a:buChar char="•"/>
            </a:pPr>
            <a:r>
              <a:rPr lang="en-US" b="1" dirty="0">
                <a:solidFill>
                  <a:schemeClr val="bg1"/>
                </a:solidFill>
              </a:rPr>
              <a:t>Parameters:</a:t>
            </a:r>
            <a:r>
              <a:rPr lang="en-US" dirty="0">
                <a:solidFill>
                  <a:schemeClr val="bg1"/>
                </a:solidFill>
              </a:rPr>
              <a:t> Extra parameters provided to the web server. A list of key/value pairs separated with the &amp; symbol. Added towards or at the end of a URL after a ‘?’ symbol, and multiple parameters can be included when separated by the ‘&amp;’ symbol. There are a number of reasons to use URL parameters. The most common are sorting and filtering, pagination, searching, language selection / translation (/</a:t>
            </a:r>
            <a:r>
              <a:rPr lang="en-US" dirty="0" err="1">
                <a:solidFill>
                  <a:schemeClr val="bg1"/>
                </a:solidFill>
              </a:rPr>
              <a:t>home?lang</a:t>
            </a:r>
            <a:r>
              <a:rPr lang="en-US" dirty="0">
                <a:solidFill>
                  <a:schemeClr val="bg1"/>
                </a:solidFill>
              </a:rPr>
              <a:t>=</a:t>
            </a:r>
            <a:r>
              <a:rPr lang="en-US" dirty="0" err="1">
                <a:solidFill>
                  <a:schemeClr val="bg1"/>
                </a:solidFill>
              </a:rPr>
              <a:t>fr</a:t>
            </a:r>
            <a:r>
              <a:rPr lang="en-US" dirty="0">
                <a:solidFill>
                  <a:schemeClr val="bg1"/>
                </a:solidFill>
              </a:rPr>
              <a:t>), and so on.</a:t>
            </a:r>
          </a:p>
          <a:p>
            <a:pPr marL="1257300" lvl="2" indent="-228600" defTabSz="914400">
              <a:lnSpc>
                <a:spcPct val="120000"/>
              </a:lnSpc>
              <a:spcAft>
                <a:spcPts val="600"/>
              </a:spcAft>
              <a:buSzPct val="125000"/>
              <a:buFont typeface="Arial" panose="020B0604020202020204" pitchFamily="34" charset="0"/>
              <a:buChar char="•"/>
            </a:pPr>
            <a:r>
              <a:rPr lang="en-US" dirty="0">
                <a:solidFill>
                  <a:schemeClr val="bg1"/>
                </a:solidFill>
              </a:rPr>
              <a:t> </a:t>
            </a:r>
            <a:r>
              <a:rPr lang="en-US" b="1" dirty="0">
                <a:solidFill>
                  <a:schemeClr val="bg1"/>
                </a:solidFill>
              </a:rPr>
              <a:t>Anchor:</a:t>
            </a:r>
            <a:r>
              <a:rPr lang="en-US" dirty="0">
                <a:solidFill>
                  <a:schemeClr val="bg1"/>
                </a:solidFill>
              </a:rPr>
              <a:t> Represents a sort of "bookmark" inside the resource, giving the browser the directions to show the content located at that "bookmarked" spot. On an HTML document, for example, the browser will scroll to the point where the anchor is defined; on a video or audio document, the browser will try to go to the time the anchor represents.</a:t>
            </a:r>
            <a:endParaRPr lang="en-US" b="1" dirty="0">
              <a:solidFill>
                <a:schemeClr val="bg1"/>
              </a:solidFill>
            </a:endParaRPr>
          </a:p>
        </p:txBody>
      </p:sp>
      <p:pic>
        <p:nvPicPr>
          <p:cNvPr id="9218" name="Picture 2" descr="full  url">
            <a:extLst>
              <a:ext uri="{FF2B5EF4-FFF2-40B4-BE49-F238E27FC236}">
                <a16:creationId xmlns:a16="http://schemas.microsoft.com/office/drawing/2014/main" id="{F602B390-0241-6C46-88D0-B21AAD2DA5FC}"/>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741346" y="5548566"/>
            <a:ext cx="9309242" cy="907651"/>
          </a:xfrm>
          <a:prstGeom prst="round2DiagRect">
            <a:avLst>
              <a:gd name="adj1" fmla="val 0"/>
              <a:gd name="adj2" fmla="val 0"/>
            </a:avLst>
          </a:prstGeom>
          <a:no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839825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tx2">
                <a:lumMod val="40000"/>
                <a:lumOff val="60000"/>
              </a:schemeClr>
            </a:gs>
            <a:gs pos="83000">
              <a:schemeClr val="tx2">
                <a:lumMod val="60000"/>
                <a:lumOff val="40000"/>
              </a:schemeClr>
            </a:gs>
            <a:gs pos="100000">
              <a:schemeClr val="tx2">
                <a:lumMod val="60000"/>
                <a:lumOff val="4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02E8E3-0158-704A-8DCD-90CA2CD4ADE8}"/>
              </a:ext>
            </a:extLst>
          </p:cNvPr>
          <p:cNvSpPr>
            <a:spLocks noGrp="1"/>
          </p:cNvSpPr>
          <p:nvPr>
            <p:ph type="title"/>
          </p:nvPr>
        </p:nvSpPr>
        <p:spPr>
          <a:xfrm>
            <a:off x="1141413" y="618517"/>
            <a:ext cx="2877336" cy="5507328"/>
          </a:xfrm>
        </p:spPr>
        <p:txBody>
          <a:bodyPr vert="horz" lIns="91440" tIns="45720" rIns="91440" bIns="45720" rtlCol="0" anchor="ctr">
            <a:normAutofit/>
          </a:bodyPr>
          <a:lstStyle/>
          <a:p>
            <a:r>
              <a:rPr lang="en-US" dirty="0">
                <a:solidFill>
                  <a:schemeClr val="bg1"/>
                </a:solidFill>
              </a:rPr>
              <a:t>UR</a:t>
            </a:r>
            <a:r>
              <a:rPr lang="en-US" dirty="0">
                <a:solidFill>
                  <a:srgbClr val="C00000"/>
                </a:solidFill>
              </a:rPr>
              <a:t>I</a:t>
            </a:r>
            <a:r>
              <a:rPr lang="en-US" sz="2400" dirty="0">
                <a:solidFill>
                  <a:schemeClr val="bg1"/>
                </a:solidFill>
              </a:rPr>
              <a:t>s</a:t>
            </a:r>
            <a:endParaRPr lang="en-US" sz="2400" b="1" dirty="0">
              <a:solidFill>
                <a:schemeClr val="bg1"/>
              </a:solidFill>
            </a:endParaRPr>
          </a:p>
        </p:txBody>
      </p:sp>
      <p:sp>
        <p:nvSpPr>
          <p:cNvPr id="3" name="TextBox 2">
            <a:extLst>
              <a:ext uri="{FF2B5EF4-FFF2-40B4-BE49-F238E27FC236}">
                <a16:creationId xmlns:a16="http://schemas.microsoft.com/office/drawing/2014/main" id="{0C04DD9F-3ADE-A14F-9D81-6F1BEE5218C7}"/>
              </a:ext>
            </a:extLst>
          </p:cNvPr>
          <p:cNvSpPr txBox="1"/>
          <p:nvPr/>
        </p:nvSpPr>
        <p:spPr>
          <a:xfrm>
            <a:off x="2814660" y="1033444"/>
            <a:ext cx="8559312" cy="5616737"/>
          </a:xfrm>
          <a:prstGeom prst="rect">
            <a:avLst/>
          </a:prstGeom>
          <a:noFill/>
        </p:spPr>
        <p:txBody>
          <a:bodyPr vert="horz" lIns="91440" tIns="45720" rIns="91440" bIns="45720" rtlCol="0">
            <a:normAutofit/>
          </a:bodyPr>
          <a:lstStyle/>
          <a:p>
            <a:pPr marL="457200" indent="-342900" defTabSz="914400">
              <a:lnSpc>
                <a:spcPct val="120000"/>
              </a:lnSpc>
              <a:spcAft>
                <a:spcPts val="600"/>
              </a:spcAft>
              <a:buSzPct val="125000"/>
              <a:buFont typeface="Arial" panose="020B0604020202020204" pitchFamily="34" charset="0"/>
              <a:buChar char="•"/>
            </a:pPr>
            <a:r>
              <a:rPr lang="en-US" sz="2000" b="1" dirty="0">
                <a:solidFill>
                  <a:schemeClr val="bg1"/>
                </a:solidFill>
              </a:rPr>
              <a:t>URI </a:t>
            </a:r>
            <a:r>
              <a:rPr lang="en-US" sz="2000" dirty="0">
                <a:solidFill>
                  <a:schemeClr val="bg1"/>
                </a:solidFill>
              </a:rPr>
              <a:t>stands for </a:t>
            </a:r>
            <a:r>
              <a:rPr lang="en-US" sz="2000" b="1" dirty="0">
                <a:solidFill>
                  <a:schemeClr val="bg1"/>
                </a:solidFill>
              </a:rPr>
              <a:t>Uniform Resource Identifier</a:t>
            </a:r>
            <a:r>
              <a:rPr lang="en-US" sz="2000" dirty="0">
                <a:solidFill>
                  <a:schemeClr val="bg1"/>
                </a:solidFill>
              </a:rPr>
              <a:t>. </a:t>
            </a:r>
          </a:p>
          <a:p>
            <a:pPr marL="457200" indent="-342900" defTabSz="914400">
              <a:lnSpc>
                <a:spcPct val="120000"/>
              </a:lnSpc>
              <a:spcAft>
                <a:spcPts val="600"/>
              </a:spcAft>
              <a:buSzPct val="125000"/>
              <a:buFont typeface="Arial" panose="020B0604020202020204" pitchFamily="34" charset="0"/>
              <a:buChar char="•"/>
            </a:pPr>
            <a:r>
              <a:rPr lang="en-US" sz="2000" dirty="0">
                <a:solidFill>
                  <a:schemeClr val="bg1"/>
                </a:solidFill>
              </a:rPr>
              <a:t>The terms “URI” and “URL” are often used interchangeably, but they are not exactly the same. A URI is an identifier of a specific resource.  </a:t>
            </a:r>
            <a:r>
              <a:rPr lang="en-US" sz="2000" b="1" dirty="0">
                <a:solidFill>
                  <a:schemeClr val="bg1"/>
                </a:solidFill>
              </a:rPr>
              <a:t>A URL is a type of URI.</a:t>
            </a:r>
          </a:p>
          <a:p>
            <a:pPr marL="342900" indent="-228600" defTabSz="914400">
              <a:lnSpc>
                <a:spcPct val="120000"/>
              </a:lnSpc>
              <a:spcAft>
                <a:spcPts val="600"/>
              </a:spcAft>
              <a:buSzPct val="125000"/>
              <a:buFont typeface="Arial" panose="020B0604020202020204" pitchFamily="34" charset="0"/>
              <a:buChar char="•"/>
            </a:pPr>
            <a:r>
              <a:rPr lang="en-US" sz="2000" dirty="0">
                <a:solidFill>
                  <a:schemeClr val="bg1"/>
                </a:solidFill>
              </a:rPr>
              <a:t>A URI is a unique character sequence that identifies a specific resource– like a book, or a page, or a document. </a:t>
            </a:r>
          </a:p>
          <a:p>
            <a:pPr marL="342900" indent="-228600" defTabSz="914400">
              <a:lnSpc>
                <a:spcPct val="120000"/>
              </a:lnSpc>
              <a:spcAft>
                <a:spcPts val="600"/>
              </a:spcAft>
              <a:buSzPct val="125000"/>
              <a:buFont typeface="Arial" panose="020B0604020202020204" pitchFamily="34" charset="0"/>
              <a:buChar char="•"/>
            </a:pPr>
            <a:r>
              <a:rPr lang="en-US" sz="2000" dirty="0">
                <a:solidFill>
                  <a:schemeClr val="bg1"/>
                </a:solidFill>
              </a:rPr>
              <a:t>For example, </a:t>
            </a:r>
            <a:r>
              <a:rPr lang="en-US" sz="2000" b="1" dirty="0">
                <a:solidFill>
                  <a:schemeClr val="bg1"/>
                </a:solidFill>
              </a:rPr>
              <a:t>foo://example.com:8042/over/</a:t>
            </a:r>
            <a:r>
              <a:rPr lang="en-US" sz="2000" b="1" dirty="0" err="1">
                <a:solidFill>
                  <a:schemeClr val="bg1"/>
                </a:solidFill>
              </a:rPr>
              <a:t>there?name</a:t>
            </a:r>
            <a:r>
              <a:rPr lang="en-US" sz="2000" b="1" dirty="0">
                <a:solidFill>
                  <a:schemeClr val="bg1"/>
                </a:solidFill>
              </a:rPr>
              <a:t>=</a:t>
            </a:r>
            <a:r>
              <a:rPr lang="en-US" sz="2000" b="1" dirty="0" err="1">
                <a:solidFill>
                  <a:schemeClr val="bg1"/>
                </a:solidFill>
              </a:rPr>
              <a:t>ferret#nose</a:t>
            </a:r>
            <a:r>
              <a:rPr lang="en-US" sz="2000" b="1" dirty="0">
                <a:solidFill>
                  <a:schemeClr val="bg1"/>
                </a:solidFill>
              </a:rPr>
              <a:t> </a:t>
            </a:r>
            <a:r>
              <a:rPr lang="en-US" sz="2000" dirty="0">
                <a:solidFill>
                  <a:schemeClr val="bg1"/>
                </a:solidFill>
              </a:rPr>
              <a:t>is a URI containing a scheme name, authority, path, query and fragment. A URI does not need to contain all these components. All it needs is a scheme name and a file path, which can be empty.</a:t>
            </a:r>
          </a:p>
          <a:p>
            <a:pPr marL="342900" indent="-228600" defTabSz="914400">
              <a:lnSpc>
                <a:spcPct val="120000"/>
              </a:lnSpc>
              <a:spcAft>
                <a:spcPts val="600"/>
              </a:spcAft>
              <a:buSzPct val="125000"/>
              <a:buFont typeface="Arial" panose="020B0604020202020204" pitchFamily="34" charset="0"/>
              <a:buChar char="•"/>
            </a:pPr>
            <a:r>
              <a:rPr lang="en-US" sz="2000" dirty="0">
                <a:solidFill>
                  <a:schemeClr val="bg1"/>
                </a:solidFill>
              </a:rPr>
              <a:t>Here’s another example of a URI: </a:t>
            </a:r>
            <a:r>
              <a:rPr lang="en-US" sz="2000" b="1" dirty="0">
                <a:solidFill>
                  <a:schemeClr val="bg1"/>
                </a:solidFill>
              </a:rPr>
              <a:t>telnet://192.0.2.16:80/</a:t>
            </a:r>
            <a:r>
              <a:rPr lang="en-US" sz="2000" dirty="0">
                <a:solidFill>
                  <a:schemeClr val="bg1"/>
                </a:solidFill>
              </a:rPr>
              <a:t>.</a:t>
            </a:r>
            <a:r>
              <a:rPr lang="en-US" sz="2000" b="1" dirty="0">
                <a:solidFill>
                  <a:schemeClr val="bg1"/>
                </a:solidFill>
              </a:rPr>
              <a:t> </a:t>
            </a:r>
            <a:r>
              <a:rPr lang="en-US" sz="2000" dirty="0">
                <a:solidFill>
                  <a:schemeClr val="bg1"/>
                </a:solidFill>
              </a:rPr>
              <a:t>In this example, “telnet” is the scheme name and the numbers after the double slash make up the authority. The path is empty, which is why no characters come after the slash</a:t>
            </a:r>
          </a:p>
        </p:txBody>
      </p:sp>
    </p:spTree>
    <p:extLst>
      <p:ext uri="{BB962C8B-B14F-4D97-AF65-F5344CB8AC3E}">
        <p14:creationId xmlns:p14="http://schemas.microsoft.com/office/powerpoint/2010/main" val="423544687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tx2">
                <a:lumMod val="40000"/>
                <a:lumOff val="60000"/>
              </a:schemeClr>
            </a:gs>
            <a:gs pos="83000">
              <a:schemeClr val="tx2">
                <a:lumMod val="60000"/>
                <a:lumOff val="40000"/>
              </a:schemeClr>
            </a:gs>
            <a:gs pos="100000">
              <a:schemeClr val="tx2">
                <a:lumMod val="60000"/>
                <a:lumOff val="4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02E8E3-0158-704A-8DCD-90CA2CD4ADE8}"/>
              </a:ext>
            </a:extLst>
          </p:cNvPr>
          <p:cNvSpPr>
            <a:spLocks noGrp="1"/>
          </p:cNvSpPr>
          <p:nvPr>
            <p:ph type="title"/>
          </p:nvPr>
        </p:nvSpPr>
        <p:spPr>
          <a:xfrm>
            <a:off x="1141413" y="618517"/>
            <a:ext cx="2877336" cy="5507328"/>
          </a:xfrm>
        </p:spPr>
        <p:txBody>
          <a:bodyPr vert="horz" lIns="91440" tIns="45720" rIns="91440" bIns="45720" rtlCol="0" anchor="ctr">
            <a:normAutofit/>
          </a:bodyPr>
          <a:lstStyle/>
          <a:p>
            <a:r>
              <a:rPr lang="en-US" dirty="0">
                <a:solidFill>
                  <a:schemeClr val="bg1"/>
                </a:solidFill>
              </a:rPr>
              <a:t>UR</a:t>
            </a:r>
            <a:r>
              <a:rPr lang="en-US" dirty="0">
                <a:solidFill>
                  <a:srgbClr val="C00000"/>
                </a:solidFill>
              </a:rPr>
              <a:t>N</a:t>
            </a:r>
            <a:r>
              <a:rPr lang="en-US" sz="2400" dirty="0">
                <a:solidFill>
                  <a:schemeClr val="bg1"/>
                </a:solidFill>
              </a:rPr>
              <a:t>s</a:t>
            </a:r>
            <a:endParaRPr lang="en-US" sz="2400" b="1" dirty="0">
              <a:solidFill>
                <a:schemeClr val="bg1"/>
              </a:solidFill>
            </a:endParaRPr>
          </a:p>
        </p:txBody>
      </p:sp>
      <p:sp>
        <p:nvSpPr>
          <p:cNvPr id="3" name="TextBox 2">
            <a:extLst>
              <a:ext uri="{FF2B5EF4-FFF2-40B4-BE49-F238E27FC236}">
                <a16:creationId xmlns:a16="http://schemas.microsoft.com/office/drawing/2014/main" id="{0C04DD9F-3ADE-A14F-9D81-6F1BEE5218C7}"/>
              </a:ext>
            </a:extLst>
          </p:cNvPr>
          <p:cNvSpPr txBox="1"/>
          <p:nvPr/>
        </p:nvSpPr>
        <p:spPr>
          <a:xfrm>
            <a:off x="2870078" y="618517"/>
            <a:ext cx="8559312" cy="6289964"/>
          </a:xfrm>
          <a:prstGeom prst="rect">
            <a:avLst/>
          </a:prstGeom>
          <a:noFill/>
        </p:spPr>
        <p:txBody>
          <a:bodyPr vert="horz" lIns="91440" tIns="45720" rIns="91440" bIns="45720" rtlCol="0">
            <a:noAutofit/>
          </a:bodyPr>
          <a:lstStyle/>
          <a:p>
            <a:pPr marL="457200" indent="-342900" defTabSz="914400">
              <a:lnSpc>
                <a:spcPct val="120000"/>
              </a:lnSpc>
              <a:spcAft>
                <a:spcPts val="600"/>
              </a:spcAft>
              <a:buSzPct val="125000"/>
              <a:buFont typeface="Arial" panose="020B0604020202020204" pitchFamily="34" charset="0"/>
              <a:buChar char="•"/>
            </a:pPr>
            <a:r>
              <a:rPr lang="en-US" sz="2000" b="1" dirty="0">
                <a:solidFill>
                  <a:schemeClr val="bg1"/>
                </a:solidFill>
              </a:rPr>
              <a:t>URN (Uniform Resource Name) </a:t>
            </a:r>
            <a:r>
              <a:rPr lang="en-US" sz="2000" dirty="0">
                <a:solidFill>
                  <a:schemeClr val="bg1"/>
                </a:solidFill>
              </a:rPr>
              <a:t>describes a name that identifies a resource on the Internet. Unlike URLs, which use network addresses (domain, directory path, file name), URNs use regular words that are </a:t>
            </a:r>
            <a:r>
              <a:rPr lang="en-US" sz="2000" b="1" dirty="0">
                <a:solidFill>
                  <a:schemeClr val="bg1"/>
                </a:solidFill>
              </a:rPr>
              <a:t>protocol (like http) and location (like myDomain/MyDirectory/MyFile.cs) independent</a:t>
            </a:r>
            <a:r>
              <a:rPr lang="en-US" sz="2000" dirty="0">
                <a:solidFill>
                  <a:schemeClr val="bg1"/>
                </a:solidFill>
              </a:rPr>
              <a:t>. Both </a:t>
            </a:r>
            <a:r>
              <a:rPr lang="en-US" sz="2000" b="1" dirty="0">
                <a:solidFill>
                  <a:schemeClr val="bg1"/>
                </a:solidFill>
              </a:rPr>
              <a:t>URNs (names) and URLs (locators) are URIs</a:t>
            </a:r>
            <a:r>
              <a:rPr lang="en-US" sz="2000" dirty="0">
                <a:solidFill>
                  <a:schemeClr val="bg1"/>
                </a:solidFill>
              </a:rPr>
              <a:t>, and </a:t>
            </a:r>
            <a:r>
              <a:rPr lang="en-US" sz="2000" b="1" dirty="0">
                <a:solidFill>
                  <a:schemeClr val="bg1"/>
                </a:solidFill>
              </a:rPr>
              <a:t>a particular URI may be both a name and a locator at the same time</a:t>
            </a:r>
            <a:r>
              <a:rPr lang="en-US" sz="2000" dirty="0">
                <a:solidFill>
                  <a:schemeClr val="bg1"/>
                </a:solidFill>
              </a:rPr>
              <a:t>.</a:t>
            </a:r>
          </a:p>
          <a:p>
            <a:pPr marL="342900" indent="-228600" defTabSz="914400">
              <a:lnSpc>
                <a:spcPct val="120000"/>
              </a:lnSpc>
              <a:spcAft>
                <a:spcPts val="600"/>
              </a:spcAft>
              <a:buSzPct val="125000"/>
              <a:buFont typeface="Arial" panose="020B0604020202020204" pitchFamily="34" charset="0"/>
              <a:buChar char="•"/>
            </a:pPr>
            <a:r>
              <a:rPr lang="en-US" sz="2000" dirty="0">
                <a:solidFill>
                  <a:schemeClr val="bg1"/>
                </a:solidFill>
              </a:rPr>
              <a:t>A URN is similar to a person's name, while a URL is like a street address. The URN defines something's identity, while the URL provides a location. Essentially URN vs. URL is "what" vs. "where". A URN has to be of this form:</a:t>
            </a:r>
            <a:br>
              <a:rPr lang="en-US" sz="2000" dirty="0">
                <a:solidFill>
                  <a:schemeClr val="bg1"/>
                </a:solidFill>
              </a:rPr>
            </a:br>
            <a:r>
              <a:rPr lang="en-US" sz="2000" dirty="0">
                <a:solidFill>
                  <a:schemeClr val="bg1"/>
                </a:solidFill>
              </a:rPr>
              <a:t>	</a:t>
            </a:r>
            <a:r>
              <a:rPr lang="en-US" sz="2000" b="1" dirty="0">
                <a:solidFill>
                  <a:schemeClr val="bg1"/>
                </a:solidFill>
              </a:rPr>
              <a:t>&lt;URN&gt; ::= "urn:" &lt;NID&gt; ":" &lt;NSS&gt; </a:t>
            </a:r>
          </a:p>
          <a:p>
            <a:pPr marL="800100" lvl="1" indent="-228600" defTabSz="914400">
              <a:lnSpc>
                <a:spcPct val="120000"/>
              </a:lnSpc>
              <a:spcAft>
                <a:spcPts val="600"/>
              </a:spcAft>
              <a:buSzPct val="125000"/>
              <a:buFont typeface="Arial" panose="020B0604020202020204" pitchFamily="34" charset="0"/>
              <a:buChar char="•"/>
            </a:pPr>
            <a:r>
              <a:rPr lang="en-US" sz="2000" dirty="0">
                <a:solidFill>
                  <a:schemeClr val="bg1"/>
                </a:solidFill>
              </a:rPr>
              <a:t>NID represents the namespace identifier, which should be registered in </a:t>
            </a:r>
            <a:r>
              <a:rPr lang="en-US" sz="2000" b="1" dirty="0">
                <a:solidFill>
                  <a:schemeClr val="bg1"/>
                </a:solidFill>
              </a:rPr>
              <a:t>IANA</a:t>
            </a:r>
            <a:r>
              <a:rPr lang="en-US" sz="2000" dirty="0">
                <a:solidFill>
                  <a:schemeClr val="bg1"/>
                </a:solidFill>
              </a:rPr>
              <a:t> </a:t>
            </a:r>
            <a:r>
              <a:rPr lang="en-US" sz="2000" b="1" dirty="0">
                <a:solidFill>
                  <a:schemeClr val="bg1"/>
                </a:solidFill>
              </a:rPr>
              <a:t>(The Internet Assigned Numbers Authority). </a:t>
            </a:r>
            <a:r>
              <a:rPr lang="en-US" sz="2000" dirty="0">
                <a:solidFill>
                  <a:schemeClr val="bg1"/>
                </a:solidFill>
              </a:rPr>
              <a:t>IANA regulates and monitors the domain names, IP addresses, and protocol parameter identifiers that are used by Internet standards. </a:t>
            </a:r>
          </a:p>
          <a:p>
            <a:pPr marL="800100" lvl="1" indent="-228600" defTabSz="914400">
              <a:lnSpc>
                <a:spcPct val="120000"/>
              </a:lnSpc>
              <a:spcAft>
                <a:spcPts val="600"/>
              </a:spcAft>
              <a:buSzPct val="125000"/>
              <a:buFont typeface="Arial" panose="020B0604020202020204" pitchFamily="34" charset="0"/>
              <a:buChar char="•"/>
            </a:pPr>
            <a:r>
              <a:rPr lang="en-US" sz="2000" dirty="0">
                <a:solidFill>
                  <a:schemeClr val="bg1"/>
                </a:solidFill>
              </a:rPr>
              <a:t>NSS identifies the specific resource. </a:t>
            </a:r>
          </a:p>
        </p:txBody>
      </p:sp>
    </p:spTree>
    <p:extLst>
      <p:ext uri="{BB962C8B-B14F-4D97-AF65-F5344CB8AC3E}">
        <p14:creationId xmlns:p14="http://schemas.microsoft.com/office/powerpoint/2010/main" val="16437094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tx2">
                <a:lumMod val="40000"/>
                <a:lumOff val="60000"/>
              </a:schemeClr>
            </a:gs>
            <a:gs pos="83000">
              <a:schemeClr val="tx2">
                <a:lumMod val="60000"/>
                <a:lumOff val="40000"/>
              </a:schemeClr>
            </a:gs>
            <a:gs pos="100000">
              <a:schemeClr val="tx2">
                <a:lumMod val="60000"/>
                <a:lumOff val="40000"/>
              </a:schemeClr>
            </a:gs>
          </a:gsLst>
          <a:lin ang="5400000" scaled="1"/>
        </a:gradFill>
        <a:effectLst/>
      </p:bgPr>
    </p:bg>
    <p:spTree>
      <p:nvGrpSpPr>
        <p:cNvPr id="1" name=""/>
        <p:cNvGrpSpPr/>
        <p:nvPr/>
      </p:nvGrpSpPr>
      <p:grpSpPr>
        <a:xfrm>
          <a:off x="0" y="0"/>
          <a:ext cx="0" cy="0"/>
          <a:chOff x="0" y="0"/>
          <a:chExt cx="0" cy="0"/>
        </a:xfrm>
      </p:grpSpPr>
      <p:pic>
        <p:nvPicPr>
          <p:cNvPr id="12290" name="Picture 2" descr="What&amp;#39;s the Difference Between a URI and a URL? - Daniel Miessler">
            <a:extLst>
              <a:ext uri="{FF2B5EF4-FFF2-40B4-BE49-F238E27FC236}">
                <a16:creationId xmlns:a16="http://schemas.microsoft.com/office/drawing/2014/main" id="{30007242-B8DA-E546-A55F-71FAED976E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1250" y="0"/>
            <a:ext cx="7427913" cy="6858000"/>
          </a:xfrm>
          <a:prstGeom prst="rect">
            <a:avLst/>
          </a:prstGeom>
          <a:noFill/>
          <a:effectLst>
            <a:softEdge rad="692745"/>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855131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8000"/>
                <a:hueMod val="94000"/>
                <a:satMod val="148000"/>
                <a:lumMod val="150000"/>
              </a:schemeClr>
            </a:gs>
            <a:gs pos="100000">
              <a:schemeClr val="bg2">
                <a:shade val="92000"/>
                <a:hueMod val="104000"/>
                <a:satMod val="140000"/>
                <a:lumMod val="68000"/>
              </a:schemeClr>
            </a:gs>
          </a:gsLst>
          <a:lin ang="5040000" scaled="0"/>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978A47D-4F17-40FE-AB70-7AF78A9575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400" y="-14287"/>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85BE3A7E-6A3F-401E-A025-BBB8FDB8DD3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20788" cy="6858001"/>
            <a:chOff x="-14288" y="0"/>
            <a:chExt cx="1220788" cy="6858001"/>
          </a:xfrm>
          <a:solidFill>
            <a:schemeClr val="tx1">
              <a:alpha val="60000"/>
            </a:schemeClr>
          </a:solidFill>
        </p:grpSpPr>
        <p:sp>
          <p:nvSpPr>
            <p:cNvPr id="11" name="Rectangle 5">
              <a:extLst>
                <a:ext uri="{FF2B5EF4-FFF2-40B4-BE49-F238E27FC236}">
                  <a16:creationId xmlns:a16="http://schemas.microsoft.com/office/drawing/2014/main" id="{41EE9036-817C-476C-BD59-B5184F9A3E3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12" name="Freeform 6">
              <a:extLst>
                <a:ext uri="{FF2B5EF4-FFF2-40B4-BE49-F238E27FC236}">
                  <a16:creationId xmlns:a16="http://schemas.microsoft.com/office/drawing/2014/main" id="{F098087A-B4E4-4300-A841-44988BD88E2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 name="Freeform 7">
              <a:extLst>
                <a:ext uri="{FF2B5EF4-FFF2-40B4-BE49-F238E27FC236}">
                  <a16:creationId xmlns:a16="http://schemas.microsoft.com/office/drawing/2014/main" id="{F5BD5F4B-A39C-4DF9-84E4-A4D33F30E6E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4" name="Freeform 8">
              <a:extLst>
                <a:ext uri="{FF2B5EF4-FFF2-40B4-BE49-F238E27FC236}">
                  <a16:creationId xmlns:a16="http://schemas.microsoft.com/office/drawing/2014/main" id="{D7FA9858-BFA0-4D5B-AF72-B1B65EB069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5" name="Freeform 9">
              <a:extLst>
                <a:ext uri="{FF2B5EF4-FFF2-40B4-BE49-F238E27FC236}">
                  <a16:creationId xmlns:a16="http://schemas.microsoft.com/office/drawing/2014/main" id="{A508A5F3-AFE0-4750-A9C2-B51A514FFC4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6" name="Freeform 10">
              <a:extLst>
                <a:ext uri="{FF2B5EF4-FFF2-40B4-BE49-F238E27FC236}">
                  <a16:creationId xmlns:a16="http://schemas.microsoft.com/office/drawing/2014/main" id="{92B4AAEB-ABF4-42A7-BE52-0B442190D1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7" name="Freeform 11">
              <a:extLst>
                <a:ext uri="{FF2B5EF4-FFF2-40B4-BE49-F238E27FC236}">
                  <a16:creationId xmlns:a16="http://schemas.microsoft.com/office/drawing/2014/main" id="{3767C370-4A42-4376-8CAE-606C4BC8F4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8" name="Freeform 12">
              <a:extLst>
                <a:ext uri="{FF2B5EF4-FFF2-40B4-BE49-F238E27FC236}">
                  <a16:creationId xmlns:a16="http://schemas.microsoft.com/office/drawing/2014/main" id="{36205F53-9C95-4954-B97C-1625BB8A350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9" name="Freeform 13">
              <a:extLst>
                <a:ext uri="{FF2B5EF4-FFF2-40B4-BE49-F238E27FC236}">
                  <a16:creationId xmlns:a16="http://schemas.microsoft.com/office/drawing/2014/main" id="{DC80B58E-3469-43E9-96FC-D747B69830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0" name="Freeform 14">
              <a:extLst>
                <a:ext uri="{FF2B5EF4-FFF2-40B4-BE49-F238E27FC236}">
                  <a16:creationId xmlns:a16="http://schemas.microsoft.com/office/drawing/2014/main" id="{E17A4ED2-DDD7-4B4D-A39C-9B0121C886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1" name="Freeform 15">
              <a:extLst>
                <a:ext uri="{FF2B5EF4-FFF2-40B4-BE49-F238E27FC236}">
                  <a16:creationId xmlns:a16="http://schemas.microsoft.com/office/drawing/2014/main" id="{A2C14A85-E7A9-4E1D-809F-20F5CFA788B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2" name="Line 16">
              <a:extLst>
                <a:ext uri="{FF2B5EF4-FFF2-40B4-BE49-F238E27FC236}">
                  <a16:creationId xmlns:a16="http://schemas.microsoft.com/office/drawing/2014/main" id="{F3D51E32-9399-4B7F-8D91-BF9A068B834B}"/>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23" name="Freeform 17">
              <a:extLst>
                <a:ext uri="{FF2B5EF4-FFF2-40B4-BE49-F238E27FC236}">
                  <a16:creationId xmlns:a16="http://schemas.microsoft.com/office/drawing/2014/main" id="{9969F9D2-502D-4C1D-ABA5-02B1BF2A00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 name="Freeform 18">
              <a:extLst>
                <a:ext uri="{FF2B5EF4-FFF2-40B4-BE49-F238E27FC236}">
                  <a16:creationId xmlns:a16="http://schemas.microsoft.com/office/drawing/2014/main" id="{4AE555C6-5623-478A-BF35-63E9929A3A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 name="Freeform 19">
              <a:extLst>
                <a:ext uri="{FF2B5EF4-FFF2-40B4-BE49-F238E27FC236}">
                  <a16:creationId xmlns:a16="http://schemas.microsoft.com/office/drawing/2014/main" id="{A3D3AED4-A69E-4301-9BB4-436DC5F0C9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 name="Freeform 20">
              <a:extLst>
                <a:ext uri="{FF2B5EF4-FFF2-40B4-BE49-F238E27FC236}">
                  <a16:creationId xmlns:a16="http://schemas.microsoft.com/office/drawing/2014/main" id="{C3B8082C-2D81-48D7-8B45-85B7C892963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7" name="Rectangle 21">
              <a:extLst>
                <a:ext uri="{FF2B5EF4-FFF2-40B4-BE49-F238E27FC236}">
                  <a16:creationId xmlns:a16="http://schemas.microsoft.com/office/drawing/2014/main" id="{9AD35461-BA86-408B-8A29-244EB2F2FB5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28" name="Freeform 22">
              <a:extLst>
                <a:ext uri="{FF2B5EF4-FFF2-40B4-BE49-F238E27FC236}">
                  <a16:creationId xmlns:a16="http://schemas.microsoft.com/office/drawing/2014/main" id="{F238E495-B6C6-4857-899B-CDD5848312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9" name="Freeform 23">
              <a:extLst>
                <a:ext uri="{FF2B5EF4-FFF2-40B4-BE49-F238E27FC236}">
                  <a16:creationId xmlns:a16="http://schemas.microsoft.com/office/drawing/2014/main" id="{E20A751E-054C-4EC2-8DA3-0EC923A658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0" name="Freeform 24">
              <a:extLst>
                <a:ext uri="{FF2B5EF4-FFF2-40B4-BE49-F238E27FC236}">
                  <a16:creationId xmlns:a16="http://schemas.microsoft.com/office/drawing/2014/main" id="{B6E8E701-3D21-4E5C-AB6E-9A74046970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1" name="Freeform 25">
              <a:extLst>
                <a:ext uri="{FF2B5EF4-FFF2-40B4-BE49-F238E27FC236}">
                  <a16:creationId xmlns:a16="http://schemas.microsoft.com/office/drawing/2014/main" id="{431BDA41-D09D-4984-B888-756F5F81B49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2" name="Freeform 26">
              <a:extLst>
                <a:ext uri="{FF2B5EF4-FFF2-40B4-BE49-F238E27FC236}">
                  <a16:creationId xmlns:a16="http://schemas.microsoft.com/office/drawing/2014/main" id="{0DC943D2-20E4-4C00-82D2-D405A7C00B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3" name="Freeform 27">
              <a:extLst>
                <a:ext uri="{FF2B5EF4-FFF2-40B4-BE49-F238E27FC236}">
                  <a16:creationId xmlns:a16="http://schemas.microsoft.com/office/drawing/2014/main" id="{4BC34A74-80A2-4DE1-8ADC-BBD1709035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4" name="Freeform 28">
              <a:extLst>
                <a:ext uri="{FF2B5EF4-FFF2-40B4-BE49-F238E27FC236}">
                  <a16:creationId xmlns:a16="http://schemas.microsoft.com/office/drawing/2014/main" id="{C6C3CA25-431F-4E26-952D-4AA9C4C725C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5" name="Freeform 29">
              <a:extLst>
                <a:ext uri="{FF2B5EF4-FFF2-40B4-BE49-F238E27FC236}">
                  <a16:creationId xmlns:a16="http://schemas.microsoft.com/office/drawing/2014/main" id="{776D1836-82AE-40EF-9829-C6B8D2CF025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6" name="Freeform 30">
              <a:extLst>
                <a:ext uri="{FF2B5EF4-FFF2-40B4-BE49-F238E27FC236}">
                  <a16:creationId xmlns:a16="http://schemas.microsoft.com/office/drawing/2014/main" id="{9A8E397E-ADF9-45C1-98F4-3F5A86378B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7" name="Freeform 31">
              <a:extLst>
                <a:ext uri="{FF2B5EF4-FFF2-40B4-BE49-F238E27FC236}">
                  <a16:creationId xmlns:a16="http://schemas.microsoft.com/office/drawing/2014/main" id="{DE07CFD9-357F-40BC-A792-CE874BFE509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grpSp>
      <p:sp>
        <p:nvSpPr>
          <p:cNvPr id="2" name="Title 1">
            <a:extLst>
              <a:ext uri="{FF2B5EF4-FFF2-40B4-BE49-F238E27FC236}">
                <a16:creationId xmlns:a16="http://schemas.microsoft.com/office/drawing/2014/main" id="{9602E8E3-0158-704A-8DCD-90CA2CD4ADE8}"/>
              </a:ext>
            </a:extLst>
          </p:cNvPr>
          <p:cNvSpPr>
            <a:spLocks noGrp="1"/>
          </p:cNvSpPr>
          <p:nvPr>
            <p:ph type="title"/>
          </p:nvPr>
        </p:nvSpPr>
        <p:spPr>
          <a:xfrm>
            <a:off x="1304535" y="1047414"/>
            <a:ext cx="2869416" cy="4708528"/>
          </a:xfrm>
        </p:spPr>
        <p:txBody>
          <a:bodyPr vert="horz" lIns="91440" tIns="45720" rIns="91440" bIns="45720" rtlCol="0" anchor="ctr">
            <a:normAutofit/>
          </a:bodyPr>
          <a:lstStyle/>
          <a:p>
            <a:pPr algn="r"/>
            <a:r>
              <a:rPr lang="en-US" sz="4000" dirty="0"/>
              <a:t>http requests</a:t>
            </a:r>
            <a:endParaRPr lang="en-US" sz="4000" b="1" dirty="0"/>
          </a:p>
        </p:txBody>
      </p:sp>
      <p:cxnSp>
        <p:nvCxnSpPr>
          <p:cNvPr id="39" name="Straight Connector 38">
            <a:extLst>
              <a:ext uri="{FF2B5EF4-FFF2-40B4-BE49-F238E27FC236}">
                <a16:creationId xmlns:a16="http://schemas.microsoft.com/office/drawing/2014/main" id="{085ECEC0-FF5D-4348-92C7-1EA7C61E770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454684"/>
            <a:ext cx="0" cy="3649129"/>
          </a:xfrm>
          <a:prstGeom prst="line">
            <a:avLst/>
          </a:prstGeom>
          <a:ln w="25400">
            <a:solidFill>
              <a:schemeClr val="tx1">
                <a:alpha val="70000"/>
              </a:schemeClr>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0C04DD9F-3ADE-A14F-9D81-6F1BEE5218C7}"/>
              </a:ext>
            </a:extLst>
          </p:cNvPr>
          <p:cNvSpPr txBox="1"/>
          <p:nvPr/>
        </p:nvSpPr>
        <p:spPr>
          <a:xfrm>
            <a:off x="4654296" y="304800"/>
            <a:ext cx="6383577" cy="6495800"/>
          </a:xfrm>
          <a:prstGeom prst="rect">
            <a:avLst/>
          </a:prstGeom>
        </p:spPr>
        <p:txBody>
          <a:bodyPr vert="horz" lIns="91440" tIns="45720" rIns="91440" bIns="45720" rtlCol="0" anchor="ctr">
            <a:normAutofit/>
          </a:bodyPr>
          <a:lstStyle/>
          <a:p>
            <a:pPr marL="342900" indent="-228600" defTabSz="914400">
              <a:lnSpc>
                <a:spcPct val="110000"/>
              </a:lnSpc>
              <a:spcAft>
                <a:spcPts val="600"/>
              </a:spcAft>
              <a:buSzPct val="125000"/>
              <a:buFont typeface="Arial" panose="020B0604020202020204" pitchFamily="34" charset="0"/>
              <a:buChar char="•"/>
            </a:pPr>
            <a:r>
              <a:rPr lang="en-US" sz="2000" dirty="0"/>
              <a:t>As we now know, an </a:t>
            </a:r>
            <a:r>
              <a:rPr lang="en-US" sz="2000" b="1" dirty="0"/>
              <a:t>HTTP request is made by a client to a server</a:t>
            </a:r>
            <a:r>
              <a:rPr lang="en-US" sz="2000" dirty="0"/>
              <a:t>. To make the request, the client uses components of a URL. HTTP requests contain the following elements: </a:t>
            </a:r>
          </a:p>
          <a:p>
            <a:pPr marL="914400" lvl="1" indent="-228600" defTabSz="914400">
              <a:lnSpc>
                <a:spcPct val="110000"/>
              </a:lnSpc>
              <a:spcAft>
                <a:spcPts val="600"/>
              </a:spcAft>
              <a:buSzPct val="125000"/>
              <a:buFont typeface="Arial" panose="020B0604020202020204" pitchFamily="34" charset="0"/>
              <a:buChar char="•"/>
            </a:pPr>
            <a:r>
              <a:rPr lang="en-US" sz="2000" dirty="0"/>
              <a:t>An </a:t>
            </a:r>
            <a:r>
              <a:rPr lang="en-US" sz="2000" b="1" dirty="0"/>
              <a:t>HTTP method </a:t>
            </a:r>
            <a:r>
              <a:rPr lang="en-US" sz="2000" dirty="0"/>
              <a:t>(usually a verb like GET, POST, or a noun like OPTIONS or HEAD) that d</a:t>
            </a:r>
            <a:r>
              <a:rPr lang="en-US" sz="2000" b="1" dirty="0"/>
              <a:t>efines the operation the client wants to perform</a:t>
            </a:r>
            <a:r>
              <a:rPr lang="en-US" sz="2000" dirty="0"/>
              <a:t>. Typically, a client wants to fetch a resource (using GET) or send data (using POST).</a:t>
            </a:r>
          </a:p>
          <a:p>
            <a:pPr marL="914400" lvl="1" indent="-228600" defTabSz="914400">
              <a:lnSpc>
                <a:spcPct val="110000"/>
              </a:lnSpc>
              <a:spcAft>
                <a:spcPts val="600"/>
              </a:spcAft>
              <a:buSzPct val="125000"/>
              <a:buFont typeface="Arial" panose="020B0604020202020204" pitchFamily="34" charset="0"/>
              <a:buChar char="•"/>
            </a:pPr>
            <a:r>
              <a:rPr lang="en-US" sz="2000" dirty="0"/>
              <a:t>The path of the resource to fetch; the URL or URI of the resource stripped from elements that are obvious from the context, for example without the protocol, or the TCP port. </a:t>
            </a:r>
          </a:p>
          <a:p>
            <a:pPr marL="914400" lvl="1" indent="-228600" defTabSz="914400">
              <a:lnSpc>
                <a:spcPct val="110000"/>
              </a:lnSpc>
              <a:spcAft>
                <a:spcPts val="600"/>
              </a:spcAft>
              <a:buSzPct val="125000"/>
              <a:buFont typeface="Arial" panose="020B0604020202020204" pitchFamily="34" charset="0"/>
              <a:buChar char="•"/>
            </a:pPr>
            <a:r>
              <a:rPr lang="en-US" sz="2000" dirty="0"/>
              <a:t>Optional headers that convey additional information for the servers.</a:t>
            </a:r>
          </a:p>
          <a:p>
            <a:pPr marL="914400" lvl="1" indent="-228600" defTabSz="914400">
              <a:lnSpc>
                <a:spcPct val="110000"/>
              </a:lnSpc>
              <a:spcAft>
                <a:spcPts val="600"/>
              </a:spcAft>
              <a:buSzPct val="125000"/>
              <a:buFont typeface="Arial" panose="020B0604020202020204" pitchFamily="34" charset="0"/>
              <a:buChar char="•"/>
            </a:pPr>
            <a:r>
              <a:rPr lang="en-US" sz="2000" dirty="0"/>
              <a:t>A body, used for some methods like POST where data is being sent. </a:t>
            </a:r>
          </a:p>
        </p:txBody>
      </p:sp>
      <p:grpSp>
        <p:nvGrpSpPr>
          <p:cNvPr id="41" name="Group 40">
            <a:extLst>
              <a:ext uri="{FF2B5EF4-FFF2-40B4-BE49-F238E27FC236}">
                <a16:creationId xmlns:a16="http://schemas.microsoft.com/office/drawing/2014/main" id="{F4E035BE-9FF4-43D3-BC25-CF582D7FF85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solidFill>
            <a:schemeClr val="tx1">
              <a:alpha val="60000"/>
            </a:schemeClr>
          </a:solidFill>
        </p:grpSpPr>
        <p:sp>
          <p:nvSpPr>
            <p:cNvPr id="42" name="Freeform 32">
              <a:extLst>
                <a:ext uri="{FF2B5EF4-FFF2-40B4-BE49-F238E27FC236}">
                  <a16:creationId xmlns:a16="http://schemas.microsoft.com/office/drawing/2014/main" id="{F98BCEB2-EC20-4E84-A994-0AC37292C8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3" name="Freeform 33">
              <a:extLst>
                <a:ext uri="{FF2B5EF4-FFF2-40B4-BE49-F238E27FC236}">
                  <a16:creationId xmlns:a16="http://schemas.microsoft.com/office/drawing/2014/main" id="{7A2E1821-AEDF-417E-9F17-83379E9C094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4" name="Freeform 34">
              <a:extLst>
                <a:ext uri="{FF2B5EF4-FFF2-40B4-BE49-F238E27FC236}">
                  <a16:creationId xmlns:a16="http://schemas.microsoft.com/office/drawing/2014/main" id="{CB3734E2-8292-4B47-B6AB-0E5A058DE95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5" name="Freeform 35">
              <a:extLst>
                <a:ext uri="{FF2B5EF4-FFF2-40B4-BE49-F238E27FC236}">
                  <a16:creationId xmlns:a16="http://schemas.microsoft.com/office/drawing/2014/main" id="{A0B09C51-29AB-45C0-B707-CCFB9DF280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6" name="Freeform 36">
              <a:extLst>
                <a:ext uri="{FF2B5EF4-FFF2-40B4-BE49-F238E27FC236}">
                  <a16:creationId xmlns:a16="http://schemas.microsoft.com/office/drawing/2014/main" id="{510C0CED-AE1B-45AE-B5E1-57521E589D2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7" name="Freeform 37">
              <a:extLst>
                <a:ext uri="{FF2B5EF4-FFF2-40B4-BE49-F238E27FC236}">
                  <a16:creationId xmlns:a16="http://schemas.microsoft.com/office/drawing/2014/main" id="{591F2327-4B45-41AA-B41C-7404B6A1E4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8" name="Freeform 38">
              <a:extLst>
                <a:ext uri="{FF2B5EF4-FFF2-40B4-BE49-F238E27FC236}">
                  <a16:creationId xmlns:a16="http://schemas.microsoft.com/office/drawing/2014/main" id="{5A63224C-41A0-42C0-96F6-0B2BE99A135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9" name="Freeform 39">
              <a:extLst>
                <a:ext uri="{FF2B5EF4-FFF2-40B4-BE49-F238E27FC236}">
                  <a16:creationId xmlns:a16="http://schemas.microsoft.com/office/drawing/2014/main" id="{A7C00B9F-C253-4776-9935-EC02254A4F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0" name="Freeform 40">
              <a:extLst>
                <a:ext uri="{FF2B5EF4-FFF2-40B4-BE49-F238E27FC236}">
                  <a16:creationId xmlns:a16="http://schemas.microsoft.com/office/drawing/2014/main" id="{5062D4AA-13F3-4064-8440-FFE8562D854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1" name="Rectangle 41">
              <a:extLst>
                <a:ext uri="{FF2B5EF4-FFF2-40B4-BE49-F238E27FC236}">
                  <a16:creationId xmlns:a16="http://schemas.microsoft.com/office/drawing/2014/main" id="{3E143B27-CB82-440B-879B-D25C1891C19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grpSp>
      <p:pic>
        <p:nvPicPr>
          <p:cNvPr id="4" name="Picture 6">
            <a:extLst>
              <a:ext uri="{FF2B5EF4-FFF2-40B4-BE49-F238E27FC236}">
                <a16:creationId xmlns:a16="http://schemas.microsoft.com/office/drawing/2014/main" id="{F923EF9B-EA05-344D-977C-9A1492584D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4483" y="4210052"/>
            <a:ext cx="3639582" cy="17446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253858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8000"/>
                <a:hueMod val="94000"/>
                <a:satMod val="148000"/>
                <a:lumMod val="150000"/>
              </a:schemeClr>
            </a:gs>
            <a:gs pos="100000">
              <a:schemeClr val="bg2">
                <a:shade val="92000"/>
                <a:hueMod val="104000"/>
                <a:satMod val="140000"/>
                <a:lumMod val="68000"/>
              </a:schemeClr>
            </a:gs>
          </a:gsLst>
          <a:lin ang="5040000" scaled="0"/>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978A47D-4F17-40FE-AB70-7AF78A9575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400" y="-14287"/>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85BE3A7E-6A3F-401E-A025-BBB8FDB8DD3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20788" cy="6858001"/>
            <a:chOff x="-14288" y="0"/>
            <a:chExt cx="1220788" cy="6858001"/>
          </a:xfrm>
          <a:solidFill>
            <a:schemeClr val="tx1">
              <a:alpha val="60000"/>
            </a:schemeClr>
          </a:solidFill>
        </p:grpSpPr>
        <p:sp>
          <p:nvSpPr>
            <p:cNvPr id="11" name="Rectangle 5">
              <a:extLst>
                <a:ext uri="{FF2B5EF4-FFF2-40B4-BE49-F238E27FC236}">
                  <a16:creationId xmlns:a16="http://schemas.microsoft.com/office/drawing/2014/main" id="{41EE9036-817C-476C-BD59-B5184F9A3E3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2" name="Freeform 6">
              <a:extLst>
                <a:ext uri="{FF2B5EF4-FFF2-40B4-BE49-F238E27FC236}">
                  <a16:creationId xmlns:a16="http://schemas.microsoft.com/office/drawing/2014/main" id="{F098087A-B4E4-4300-A841-44988BD88E2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 name="Freeform 7">
              <a:extLst>
                <a:ext uri="{FF2B5EF4-FFF2-40B4-BE49-F238E27FC236}">
                  <a16:creationId xmlns:a16="http://schemas.microsoft.com/office/drawing/2014/main" id="{F5BD5F4B-A39C-4DF9-84E4-A4D33F30E6E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 name="Freeform 8">
              <a:extLst>
                <a:ext uri="{FF2B5EF4-FFF2-40B4-BE49-F238E27FC236}">
                  <a16:creationId xmlns:a16="http://schemas.microsoft.com/office/drawing/2014/main" id="{D7FA9858-BFA0-4D5B-AF72-B1B65EB069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 name="Freeform 9">
              <a:extLst>
                <a:ext uri="{FF2B5EF4-FFF2-40B4-BE49-F238E27FC236}">
                  <a16:creationId xmlns:a16="http://schemas.microsoft.com/office/drawing/2014/main" id="{A508A5F3-AFE0-4750-A9C2-B51A514FFC4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 name="Freeform 10">
              <a:extLst>
                <a:ext uri="{FF2B5EF4-FFF2-40B4-BE49-F238E27FC236}">
                  <a16:creationId xmlns:a16="http://schemas.microsoft.com/office/drawing/2014/main" id="{92B4AAEB-ABF4-42A7-BE52-0B442190D1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 name="Freeform 11">
              <a:extLst>
                <a:ext uri="{FF2B5EF4-FFF2-40B4-BE49-F238E27FC236}">
                  <a16:creationId xmlns:a16="http://schemas.microsoft.com/office/drawing/2014/main" id="{3767C370-4A42-4376-8CAE-606C4BC8F4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 name="Freeform 12">
              <a:extLst>
                <a:ext uri="{FF2B5EF4-FFF2-40B4-BE49-F238E27FC236}">
                  <a16:creationId xmlns:a16="http://schemas.microsoft.com/office/drawing/2014/main" id="{36205F53-9C95-4954-B97C-1625BB8A350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9" name="Freeform 13">
              <a:extLst>
                <a:ext uri="{FF2B5EF4-FFF2-40B4-BE49-F238E27FC236}">
                  <a16:creationId xmlns:a16="http://schemas.microsoft.com/office/drawing/2014/main" id="{DC80B58E-3469-43E9-96FC-D747B69830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 name="Freeform 14">
              <a:extLst>
                <a:ext uri="{FF2B5EF4-FFF2-40B4-BE49-F238E27FC236}">
                  <a16:creationId xmlns:a16="http://schemas.microsoft.com/office/drawing/2014/main" id="{E17A4ED2-DDD7-4B4D-A39C-9B0121C886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 name="Freeform 15">
              <a:extLst>
                <a:ext uri="{FF2B5EF4-FFF2-40B4-BE49-F238E27FC236}">
                  <a16:creationId xmlns:a16="http://schemas.microsoft.com/office/drawing/2014/main" id="{A2C14A85-E7A9-4E1D-809F-20F5CFA788B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 name="Line 16">
              <a:extLst>
                <a:ext uri="{FF2B5EF4-FFF2-40B4-BE49-F238E27FC236}">
                  <a16:creationId xmlns:a16="http://schemas.microsoft.com/office/drawing/2014/main" id="{F3D51E32-9399-4B7F-8D91-BF9A068B834B}"/>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23" name="Freeform 17">
              <a:extLst>
                <a:ext uri="{FF2B5EF4-FFF2-40B4-BE49-F238E27FC236}">
                  <a16:creationId xmlns:a16="http://schemas.microsoft.com/office/drawing/2014/main" id="{9969F9D2-502D-4C1D-ABA5-02B1BF2A00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 name="Freeform 18">
              <a:extLst>
                <a:ext uri="{FF2B5EF4-FFF2-40B4-BE49-F238E27FC236}">
                  <a16:creationId xmlns:a16="http://schemas.microsoft.com/office/drawing/2014/main" id="{4AE555C6-5623-478A-BF35-63E9929A3A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5" name="Freeform 19">
              <a:extLst>
                <a:ext uri="{FF2B5EF4-FFF2-40B4-BE49-F238E27FC236}">
                  <a16:creationId xmlns:a16="http://schemas.microsoft.com/office/drawing/2014/main" id="{A3D3AED4-A69E-4301-9BB4-436DC5F0C9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6" name="Freeform 20">
              <a:extLst>
                <a:ext uri="{FF2B5EF4-FFF2-40B4-BE49-F238E27FC236}">
                  <a16:creationId xmlns:a16="http://schemas.microsoft.com/office/drawing/2014/main" id="{C3B8082C-2D81-48D7-8B45-85B7C892963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7" name="Rectangle 21">
              <a:extLst>
                <a:ext uri="{FF2B5EF4-FFF2-40B4-BE49-F238E27FC236}">
                  <a16:creationId xmlns:a16="http://schemas.microsoft.com/office/drawing/2014/main" id="{9AD35461-BA86-408B-8A29-244EB2F2FB5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28" name="Freeform 22">
              <a:extLst>
                <a:ext uri="{FF2B5EF4-FFF2-40B4-BE49-F238E27FC236}">
                  <a16:creationId xmlns:a16="http://schemas.microsoft.com/office/drawing/2014/main" id="{F238E495-B6C6-4857-899B-CDD5848312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9" name="Freeform 23">
              <a:extLst>
                <a:ext uri="{FF2B5EF4-FFF2-40B4-BE49-F238E27FC236}">
                  <a16:creationId xmlns:a16="http://schemas.microsoft.com/office/drawing/2014/main" id="{E20A751E-054C-4EC2-8DA3-0EC923A658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0" name="Freeform 24">
              <a:extLst>
                <a:ext uri="{FF2B5EF4-FFF2-40B4-BE49-F238E27FC236}">
                  <a16:creationId xmlns:a16="http://schemas.microsoft.com/office/drawing/2014/main" id="{B6E8E701-3D21-4E5C-AB6E-9A74046970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1" name="Freeform 25">
              <a:extLst>
                <a:ext uri="{FF2B5EF4-FFF2-40B4-BE49-F238E27FC236}">
                  <a16:creationId xmlns:a16="http://schemas.microsoft.com/office/drawing/2014/main" id="{431BDA41-D09D-4984-B888-756F5F81B49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2" name="Freeform 26">
              <a:extLst>
                <a:ext uri="{FF2B5EF4-FFF2-40B4-BE49-F238E27FC236}">
                  <a16:creationId xmlns:a16="http://schemas.microsoft.com/office/drawing/2014/main" id="{0DC943D2-20E4-4C00-82D2-D405A7C00B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3" name="Freeform 27">
              <a:extLst>
                <a:ext uri="{FF2B5EF4-FFF2-40B4-BE49-F238E27FC236}">
                  <a16:creationId xmlns:a16="http://schemas.microsoft.com/office/drawing/2014/main" id="{4BC34A74-80A2-4DE1-8ADC-BBD1709035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4" name="Freeform 28">
              <a:extLst>
                <a:ext uri="{FF2B5EF4-FFF2-40B4-BE49-F238E27FC236}">
                  <a16:creationId xmlns:a16="http://schemas.microsoft.com/office/drawing/2014/main" id="{C6C3CA25-431F-4E26-952D-4AA9C4C725C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5" name="Freeform 29">
              <a:extLst>
                <a:ext uri="{FF2B5EF4-FFF2-40B4-BE49-F238E27FC236}">
                  <a16:creationId xmlns:a16="http://schemas.microsoft.com/office/drawing/2014/main" id="{776D1836-82AE-40EF-9829-C6B8D2CF025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6" name="Freeform 30">
              <a:extLst>
                <a:ext uri="{FF2B5EF4-FFF2-40B4-BE49-F238E27FC236}">
                  <a16:creationId xmlns:a16="http://schemas.microsoft.com/office/drawing/2014/main" id="{9A8E397E-ADF9-45C1-98F4-3F5A86378B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7" name="Freeform 31">
              <a:extLst>
                <a:ext uri="{FF2B5EF4-FFF2-40B4-BE49-F238E27FC236}">
                  <a16:creationId xmlns:a16="http://schemas.microsoft.com/office/drawing/2014/main" id="{DE07CFD9-357F-40BC-A792-CE874BFE509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sp>
        <p:nvSpPr>
          <p:cNvPr id="2" name="Title 1">
            <a:extLst>
              <a:ext uri="{FF2B5EF4-FFF2-40B4-BE49-F238E27FC236}">
                <a16:creationId xmlns:a16="http://schemas.microsoft.com/office/drawing/2014/main" id="{9602E8E3-0158-704A-8DCD-90CA2CD4ADE8}"/>
              </a:ext>
            </a:extLst>
          </p:cNvPr>
          <p:cNvSpPr>
            <a:spLocks noGrp="1"/>
          </p:cNvSpPr>
          <p:nvPr>
            <p:ph type="title"/>
          </p:nvPr>
        </p:nvSpPr>
        <p:spPr>
          <a:xfrm>
            <a:off x="1304535" y="1047414"/>
            <a:ext cx="2869416" cy="4708528"/>
          </a:xfrm>
        </p:spPr>
        <p:txBody>
          <a:bodyPr vert="horz" lIns="91440" tIns="45720" rIns="91440" bIns="45720" rtlCol="0" anchor="ctr">
            <a:normAutofit/>
          </a:bodyPr>
          <a:lstStyle/>
          <a:p>
            <a:pPr algn="r"/>
            <a:r>
              <a:rPr lang="en-US" sz="4000" dirty="0"/>
              <a:t>http responses</a:t>
            </a:r>
            <a:endParaRPr lang="en-US" sz="4000" b="1" dirty="0"/>
          </a:p>
        </p:txBody>
      </p:sp>
      <p:cxnSp>
        <p:nvCxnSpPr>
          <p:cNvPr id="39" name="Straight Connector 38">
            <a:extLst>
              <a:ext uri="{FF2B5EF4-FFF2-40B4-BE49-F238E27FC236}">
                <a16:creationId xmlns:a16="http://schemas.microsoft.com/office/drawing/2014/main" id="{085ECEC0-FF5D-4348-92C7-1EA7C61E770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454684"/>
            <a:ext cx="0" cy="3649129"/>
          </a:xfrm>
          <a:prstGeom prst="line">
            <a:avLst/>
          </a:prstGeom>
          <a:ln w="25400">
            <a:solidFill>
              <a:schemeClr val="tx1">
                <a:alpha val="70000"/>
              </a:schemeClr>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0C04DD9F-3ADE-A14F-9D81-6F1BEE5218C7}"/>
              </a:ext>
            </a:extLst>
          </p:cNvPr>
          <p:cNvSpPr txBox="1"/>
          <p:nvPr/>
        </p:nvSpPr>
        <p:spPr>
          <a:xfrm>
            <a:off x="4654296" y="304800"/>
            <a:ext cx="6383577" cy="6495800"/>
          </a:xfrm>
          <a:prstGeom prst="rect">
            <a:avLst/>
          </a:prstGeom>
        </p:spPr>
        <p:txBody>
          <a:bodyPr vert="horz" lIns="91440" tIns="45720" rIns="91440" bIns="45720" rtlCol="0" anchor="ctr">
            <a:normAutofit/>
          </a:bodyPr>
          <a:lstStyle/>
          <a:p>
            <a:pPr marL="285750" indent="-285750" fontAlgn="base">
              <a:buFont typeface="Arial" panose="020B0604020202020204" pitchFamily="34" charset="0"/>
              <a:buChar char="•"/>
            </a:pPr>
            <a:r>
              <a:rPr lang="en-US" sz="2400" dirty="0"/>
              <a:t>An </a:t>
            </a:r>
            <a:r>
              <a:rPr lang="en-US" sz="2400" b="1" dirty="0"/>
              <a:t>HTTP response is made by a server to a client</a:t>
            </a:r>
            <a:r>
              <a:rPr lang="en-US" sz="2400" dirty="0"/>
              <a:t>. The aim of the response is to provide the client with the resource it requested and/or inform the client that the action it requested has been carried out; otherwise, it is used to inform the client that an error has occurred in processing its request. An HTTP response contains:</a:t>
            </a:r>
          </a:p>
          <a:p>
            <a:pPr marL="742950" lvl="1" indent="-285750" fontAlgn="base">
              <a:buFont typeface="Arial" panose="020B0604020202020204" pitchFamily="34" charset="0"/>
              <a:buChar char="•"/>
            </a:pPr>
            <a:r>
              <a:rPr lang="en-US" sz="2400" dirty="0"/>
              <a:t>The status of a request. </a:t>
            </a:r>
          </a:p>
          <a:p>
            <a:pPr marL="742950" lvl="1" indent="-285750" fontAlgn="base">
              <a:buFont typeface="Arial" panose="020B0604020202020204" pitchFamily="34" charset="0"/>
              <a:buChar char="•"/>
            </a:pPr>
            <a:r>
              <a:rPr lang="en-US" sz="2400" dirty="0"/>
              <a:t>A series of HTTP headers, or header fields.</a:t>
            </a:r>
          </a:p>
          <a:p>
            <a:pPr marL="742950" lvl="1" indent="-285750" fontAlgn="base">
              <a:buFont typeface="Arial" panose="020B0604020202020204" pitchFamily="34" charset="0"/>
              <a:buChar char="•"/>
            </a:pPr>
            <a:r>
              <a:rPr lang="en-US" sz="2400" dirty="0"/>
              <a:t>A message body, which is usually needed.</a:t>
            </a:r>
          </a:p>
        </p:txBody>
      </p:sp>
      <p:grpSp>
        <p:nvGrpSpPr>
          <p:cNvPr id="41" name="Group 40">
            <a:extLst>
              <a:ext uri="{FF2B5EF4-FFF2-40B4-BE49-F238E27FC236}">
                <a16:creationId xmlns:a16="http://schemas.microsoft.com/office/drawing/2014/main" id="{F4E035BE-9FF4-43D3-BC25-CF582D7FF85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solidFill>
            <a:schemeClr val="tx1">
              <a:alpha val="60000"/>
            </a:schemeClr>
          </a:solidFill>
        </p:grpSpPr>
        <p:sp>
          <p:nvSpPr>
            <p:cNvPr id="42" name="Freeform 32">
              <a:extLst>
                <a:ext uri="{FF2B5EF4-FFF2-40B4-BE49-F238E27FC236}">
                  <a16:creationId xmlns:a16="http://schemas.microsoft.com/office/drawing/2014/main" id="{F98BCEB2-EC20-4E84-A994-0AC37292C8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3" name="Freeform 33">
              <a:extLst>
                <a:ext uri="{FF2B5EF4-FFF2-40B4-BE49-F238E27FC236}">
                  <a16:creationId xmlns:a16="http://schemas.microsoft.com/office/drawing/2014/main" id="{7A2E1821-AEDF-417E-9F17-83379E9C094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4" name="Freeform 34">
              <a:extLst>
                <a:ext uri="{FF2B5EF4-FFF2-40B4-BE49-F238E27FC236}">
                  <a16:creationId xmlns:a16="http://schemas.microsoft.com/office/drawing/2014/main" id="{CB3734E2-8292-4B47-B6AB-0E5A058DE95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5" name="Freeform 35">
              <a:extLst>
                <a:ext uri="{FF2B5EF4-FFF2-40B4-BE49-F238E27FC236}">
                  <a16:creationId xmlns:a16="http://schemas.microsoft.com/office/drawing/2014/main" id="{A0B09C51-29AB-45C0-B707-CCFB9DF280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6" name="Freeform 36">
              <a:extLst>
                <a:ext uri="{FF2B5EF4-FFF2-40B4-BE49-F238E27FC236}">
                  <a16:creationId xmlns:a16="http://schemas.microsoft.com/office/drawing/2014/main" id="{510C0CED-AE1B-45AE-B5E1-57521E589D2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7" name="Freeform 37">
              <a:extLst>
                <a:ext uri="{FF2B5EF4-FFF2-40B4-BE49-F238E27FC236}">
                  <a16:creationId xmlns:a16="http://schemas.microsoft.com/office/drawing/2014/main" id="{591F2327-4B45-41AA-B41C-7404B6A1E4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8" name="Freeform 38">
              <a:extLst>
                <a:ext uri="{FF2B5EF4-FFF2-40B4-BE49-F238E27FC236}">
                  <a16:creationId xmlns:a16="http://schemas.microsoft.com/office/drawing/2014/main" id="{5A63224C-41A0-42C0-96F6-0B2BE99A135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9" name="Freeform 39">
              <a:extLst>
                <a:ext uri="{FF2B5EF4-FFF2-40B4-BE49-F238E27FC236}">
                  <a16:creationId xmlns:a16="http://schemas.microsoft.com/office/drawing/2014/main" id="{A7C00B9F-C253-4776-9935-EC02254A4F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0" name="Freeform 40">
              <a:extLst>
                <a:ext uri="{FF2B5EF4-FFF2-40B4-BE49-F238E27FC236}">
                  <a16:creationId xmlns:a16="http://schemas.microsoft.com/office/drawing/2014/main" id="{5062D4AA-13F3-4064-8440-FFE8562D854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1" name="Rectangle 41">
              <a:extLst>
                <a:ext uri="{FF2B5EF4-FFF2-40B4-BE49-F238E27FC236}">
                  <a16:creationId xmlns:a16="http://schemas.microsoft.com/office/drawing/2014/main" id="{3E143B27-CB82-440B-879B-D25C1891C19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grpSp>
      <p:pic>
        <p:nvPicPr>
          <p:cNvPr id="15362" name="Picture 2">
            <a:extLst>
              <a:ext uri="{FF2B5EF4-FFF2-40B4-BE49-F238E27FC236}">
                <a16:creationId xmlns:a16="http://schemas.microsoft.com/office/drawing/2014/main" id="{89CBCF75-0AD5-C343-975F-8B445E1898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7180" y="4181475"/>
            <a:ext cx="3618842" cy="17637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632033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137" name="Picture 2">
            <a:extLst>
              <a:ext uri="{FF2B5EF4-FFF2-40B4-BE49-F238E27FC236}">
                <a16:creationId xmlns:a16="http://schemas.microsoft.com/office/drawing/2014/main" id="{EA8ADA9F-99E3-4964-8962-1118D1439FB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grpSp>
        <p:nvGrpSpPr>
          <p:cNvPr id="139" name="Group 138">
            <a:extLst>
              <a:ext uri="{FF2B5EF4-FFF2-40B4-BE49-F238E27FC236}">
                <a16:creationId xmlns:a16="http://schemas.microsoft.com/office/drawing/2014/main" id="{366C3164-AA9F-47E3-913A-4F002BC00F6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053888" cy="6858001"/>
            <a:chOff x="-14288" y="0"/>
            <a:chExt cx="12053888" cy="6858001"/>
          </a:xfrm>
        </p:grpSpPr>
        <p:grpSp>
          <p:nvGrpSpPr>
            <p:cNvPr id="140" name="Group 139">
              <a:extLst>
                <a:ext uri="{FF2B5EF4-FFF2-40B4-BE49-F238E27FC236}">
                  <a16:creationId xmlns:a16="http://schemas.microsoft.com/office/drawing/2014/main" id="{23FFBAC2-26D2-48B6-B2AA-34AEA0E79E28}"/>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152" name="Rectangle 5">
                <a:extLst>
                  <a:ext uri="{FF2B5EF4-FFF2-40B4-BE49-F238E27FC236}">
                    <a16:creationId xmlns:a16="http://schemas.microsoft.com/office/drawing/2014/main" id="{9B164BCB-27D3-4B8C-AC13-0A6F461082B7}"/>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153" name="Freeform 6">
                <a:extLst>
                  <a:ext uri="{FF2B5EF4-FFF2-40B4-BE49-F238E27FC236}">
                    <a16:creationId xmlns:a16="http://schemas.microsoft.com/office/drawing/2014/main" id="{10B247BE-F4A2-4259-9B20-FB9A555D280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54" name="Freeform 7">
                <a:extLst>
                  <a:ext uri="{FF2B5EF4-FFF2-40B4-BE49-F238E27FC236}">
                    <a16:creationId xmlns:a16="http://schemas.microsoft.com/office/drawing/2014/main" id="{39322C5A-DB6D-4B28-8C1C-1B1E8967891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55" name="Freeform 8">
                <a:extLst>
                  <a:ext uri="{FF2B5EF4-FFF2-40B4-BE49-F238E27FC236}">
                    <a16:creationId xmlns:a16="http://schemas.microsoft.com/office/drawing/2014/main" id="{67009B08-E345-4516-96EC-ED0AB1F30B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56" name="Freeform 9">
                <a:extLst>
                  <a:ext uri="{FF2B5EF4-FFF2-40B4-BE49-F238E27FC236}">
                    <a16:creationId xmlns:a16="http://schemas.microsoft.com/office/drawing/2014/main" id="{DFE2793C-165C-4635-A26E-C569C8E0C5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57" name="Freeform 10">
                <a:extLst>
                  <a:ext uri="{FF2B5EF4-FFF2-40B4-BE49-F238E27FC236}">
                    <a16:creationId xmlns:a16="http://schemas.microsoft.com/office/drawing/2014/main" id="{ECDFEF2C-7B0A-41A1-BB61-C92CB3E3A7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58" name="Freeform 11">
                <a:extLst>
                  <a:ext uri="{FF2B5EF4-FFF2-40B4-BE49-F238E27FC236}">
                    <a16:creationId xmlns:a16="http://schemas.microsoft.com/office/drawing/2014/main" id="{0012A396-1946-4B40-AA39-0790157CE9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59" name="Freeform 12">
                <a:extLst>
                  <a:ext uri="{FF2B5EF4-FFF2-40B4-BE49-F238E27FC236}">
                    <a16:creationId xmlns:a16="http://schemas.microsoft.com/office/drawing/2014/main" id="{CD6C6024-F73D-4991-97B9-BE53FF24E31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60" name="Freeform 13">
                <a:extLst>
                  <a:ext uri="{FF2B5EF4-FFF2-40B4-BE49-F238E27FC236}">
                    <a16:creationId xmlns:a16="http://schemas.microsoft.com/office/drawing/2014/main" id="{5977EDD1-3D10-43FA-B800-7A7C8112B77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61" name="Freeform 14">
                <a:extLst>
                  <a:ext uri="{FF2B5EF4-FFF2-40B4-BE49-F238E27FC236}">
                    <a16:creationId xmlns:a16="http://schemas.microsoft.com/office/drawing/2014/main" id="{D37988CF-9FC6-48F5-82F8-D2EB0178A3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62" name="Freeform 15">
                <a:extLst>
                  <a:ext uri="{FF2B5EF4-FFF2-40B4-BE49-F238E27FC236}">
                    <a16:creationId xmlns:a16="http://schemas.microsoft.com/office/drawing/2014/main" id="{EC5BB05B-491C-414A-91C3-B1CAB785A84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63" name="Line 16">
                <a:extLst>
                  <a:ext uri="{FF2B5EF4-FFF2-40B4-BE49-F238E27FC236}">
                    <a16:creationId xmlns:a16="http://schemas.microsoft.com/office/drawing/2014/main" id="{F3180CB6-F8D2-4596-B6CB-F9CEF5D3894E}"/>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164" name="Freeform 17">
                <a:extLst>
                  <a:ext uri="{FF2B5EF4-FFF2-40B4-BE49-F238E27FC236}">
                    <a16:creationId xmlns:a16="http://schemas.microsoft.com/office/drawing/2014/main" id="{DF338DD3-80F8-4F68-AC7C-361ABF2A9B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65" name="Freeform 18">
                <a:extLst>
                  <a:ext uri="{FF2B5EF4-FFF2-40B4-BE49-F238E27FC236}">
                    <a16:creationId xmlns:a16="http://schemas.microsoft.com/office/drawing/2014/main" id="{9666E4DB-B855-4A4E-BB50-1880738C11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66" name="Freeform 19">
                <a:extLst>
                  <a:ext uri="{FF2B5EF4-FFF2-40B4-BE49-F238E27FC236}">
                    <a16:creationId xmlns:a16="http://schemas.microsoft.com/office/drawing/2014/main" id="{F570FD9C-B435-4EF1-962C-621F1261AA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67" name="Freeform 20">
                <a:extLst>
                  <a:ext uri="{FF2B5EF4-FFF2-40B4-BE49-F238E27FC236}">
                    <a16:creationId xmlns:a16="http://schemas.microsoft.com/office/drawing/2014/main" id="{E236AF0B-3BDC-43C3-8FFC-2A94121E946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68" name="Rectangle 21">
                <a:extLst>
                  <a:ext uri="{FF2B5EF4-FFF2-40B4-BE49-F238E27FC236}">
                    <a16:creationId xmlns:a16="http://schemas.microsoft.com/office/drawing/2014/main" id="{3BA2C208-5097-4497-AA2C-ADDDAB48B6A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169" name="Freeform 22">
                <a:extLst>
                  <a:ext uri="{FF2B5EF4-FFF2-40B4-BE49-F238E27FC236}">
                    <a16:creationId xmlns:a16="http://schemas.microsoft.com/office/drawing/2014/main" id="{6A45DD96-8D07-43CA-B036-6FDA880A17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70" name="Freeform 23">
                <a:extLst>
                  <a:ext uri="{FF2B5EF4-FFF2-40B4-BE49-F238E27FC236}">
                    <a16:creationId xmlns:a16="http://schemas.microsoft.com/office/drawing/2014/main" id="{AF7F7CBB-E154-4CD5-9ED0-D5DDC1DFEAE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71" name="Freeform 24">
                <a:extLst>
                  <a:ext uri="{FF2B5EF4-FFF2-40B4-BE49-F238E27FC236}">
                    <a16:creationId xmlns:a16="http://schemas.microsoft.com/office/drawing/2014/main" id="{EFF4AB16-41DD-4877-8C28-ED78F4CA7F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72" name="Freeform 25">
                <a:extLst>
                  <a:ext uri="{FF2B5EF4-FFF2-40B4-BE49-F238E27FC236}">
                    <a16:creationId xmlns:a16="http://schemas.microsoft.com/office/drawing/2014/main" id="{30BCBD5D-92EB-487E-B1D0-F9000D45D10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73" name="Freeform 26">
                <a:extLst>
                  <a:ext uri="{FF2B5EF4-FFF2-40B4-BE49-F238E27FC236}">
                    <a16:creationId xmlns:a16="http://schemas.microsoft.com/office/drawing/2014/main" id="{DA07BDB8-9827-4EBF-9B99-6C503EA0BC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74" name="Freeform 27">
                <a:extLst>
                  <a:ext uri="{FF2B5EF4-FFF2-40B4-BE49-F238E27FC236}">
                    <a16:creationId xmlns:a16="http://schemas.microsoft.com/office/drawing/2014/main" id="{7F41FB05-1B3F-450A-A1A7-8C8BD182A5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75" name="Freeform 28">
                <a:extLst>
                  <a:ext uri="{FF2B5EF4-FFF2-40B4-BE49-F238E27FC236}">
                    <a16:creationId xmlns:a16="http://schemas.microsoft.com/office/drawing/2014/main" id="{0629E219-1F32-41C1-B921-05E4561179B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76" name="Freeform 29">
                <a:extLst>
                  <a:ext uri="{FF2B5EF4-FFF2-40B4-BE49-F238E27FC236}">
                    <a16:creationId xmlns:a16="http://schemas.microsoft.com/office/drawing/2014/main" id="{8081FB28-486E-4C09-9D15-0B2657B56FB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77" name="Freeform 30">
                <a:extLst>
                  <a:ext uri="{FF2B5EF4-FFF2-40B4-BE49-F238E27FC236}">
                    <a16:creationId xmlns:a16="http://schemas.microsoft.com/office/drawing/2014/main" id="{CB547EFB-F29D-4336-9644-0AE7A94EA4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78" name="Freeform 31">
                <a:extLst>
                  <a:ext uri="{FF2B5EF4-FFF2-40B4-BE49-F238E27FC236}">
                    <a16:creationId xmlns:a16="http://schemas.microsoft.com/office/drawing/2014/main" id="{BB2793F4-FAD7-459A-BC46-06BB1D4FAAC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grpSp>
        <p:grpSp>
          <p:nvGrpSpPr>
            <p:cNvPr id="141" name="Group 140">
              <a:extLst>
                <a:ext uri="{FF2B5EF4-FFF2-40B4-BE49-F238E27FC236}">
                  <a16:creationId xmlns:a16="http://schemas.microsoft.com/office/drawing/2014/main" id="{FC01589C-0235-4B21-B264-777746D4D595}"/>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42" name="Freeform 32">
                <a:extLst>
                  <a:ext uri="{FF2B5EF4-FFF2-40B4-BE49-F238E27FC236}">
                    <a16:creationId xmlns:a16="http://schemas.microsoft.com/office/drawing/2014/main" id="{678F5669-8CE7-445E-8D54-49C5E2013B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43" name="Freeform 33">
                <a:extLst>
                  <a:ext uri="{FF2B5EF4-FFF2-40B4-BE49-F238E27FC236}">
                    <a16:creationId xmlns:a16="http://schemas.microsoft.com/office/drawing/2014/main" id="{E93A3F8E-D876-485E-9EDC-43E315DE1EE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44" name="Freeform 34">
                <a:extLst>
                  <a:ext uri="{FF2B5EF4-FFF2-40B4-BE49-F238E27FC236}">
                    <a16:creationId xmlns:a16="http://schemas.microsoft.com/office/drawing/2014/main" id="{B4F848A6-931A-4CC9-9B29-C7A9CEA3ACE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45" name="Freeform 35">
                <a:extLst>
                  <a:ext uri="{FF2B5EF4-FFF2-40B4-BE49-F238E27FC236}">
                    <a16:creationId xmlns:a16="http://schemas.microsoft.com/office/drawing/2014/main" id="{5C4204D4-6782-4DB1-8FF8-86CC698AF2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46" name="Freeform 36">
                <a:extLst>
                  <a:ext uri="{FF2B5EF4-FFF2-40B4-BE49-F238E27FC236}">
                    <a16:creationId xmlns:a16="http://schemas.microsoft.com/office/drawing/2014/main" id="{3907C583-5764-43DC-8AF9-992D3472F6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47" name="Freeform 37">
                <a:extLst>
                  <a:ext uri="{FF2B5EF4-FFF2-40B4-BE49-F238E27FC236}">
                    <a16:creationId xmlns:a16="http://schemas.microsoft.com/office/drawing/2014/main" id="{56CE3D6E-1121-4EF2-9DFB-7F3937FCCD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48" name="Freeform 38">
                <a:extLst>
                  <a:ext uri="{FF2B5EF4-FFF2-40B4-BE49-F238E27FC236}">
                    <a16:creationId xmlns:a16="http://schemas.microsoft.com/office/drawing/2014/main" id="{3AEB7245-E197-4AE5-BCFC-7821E49EFE4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49" name="Freeform 39">
                <a:extLst>
                  <a:ext uri="{FF2B5EF4-FFF2-40B4-BE49-F238E27FC236}">
                    <a16:creationId xmlns:a16="http://schemas.microsoft.com/office/drawing/2014/main" id="{801E9C76-F4FB-4C4D-9350-B526F294E0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50" name="Freeform 40">
                <a:extLst>
                  <a:ext uri="{FF2B5EF4-FFF2-40B4-BE49-F238E27FC236}">
                    <a16:creationId xmlns:a16="http://schemas.microsoft.com/office/drawing/2014/main" id="{F9C0C5DE-6C8C-4CD0-9C91-6A132A06DA7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51" name="Rectangle 41">
                <a:extLst>
                  <a:ext uri="{FF2B5EF4-FFF2-40B4-BE49-F238E27FC236}">
                    <a16:creationId xmlns:a16="http://schemas.microsoft.com/office/drawing/2014/main" id="{955A7039-8B66-4CF0-8048-0AD0F4A5B85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grpSp>
      </p:grpSp>
      <p:pic>
        <p:nvPicPr>
          <p:cNvPr id="180" name="Picture 2">
            <a:extLst>
              <a:ext uri="{FF2B5EF4-FFF2-40B4-BE49-F238E27FC236}">
                <a16:creationId xmlns:a16="http://schemas.microsoft.com/office/drawing/2014/main" id="{6D651BB0-1DFD-4941-83DD-704006F6B13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p:nvSpPr>
          <p:cNvPr id="182" name="Round Diagonal Corner Rectangle 6">
            <a:extLst>
              <a:ext uri="{FF2B5EF4-FFF2-40B4-BE49-F238E27FC236}">
                <a16:creationId xmlns:a16="http://schemas.microsoft.com/office/drawing/2014/main" id="{3D66C6E3-EBD2-40B7-8FD8-D6D2250FC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0544" y="808057"/>
            <a:ext cx="10227733" cy="5234394"/>
          </a:xfrm>
          <a:prstGeom prst="round2DiagRect">
            <a:avLst>
              <a:gd name="adj1" fmla="val 6185"/>
              <a:gd name="adj2" fmla="val 0"/>
            </a:avLst>
          </a:prstGeom>
          <a:solidFill>
            <a:srgbClr val="FFFFFF"/>
          </a:solid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412" name="Picture 4" descr="WEB API Tutorial - Tutorial And Example">
            <a:extLst>
              <a:ext uri="{FF2B5EF4-FFF2-40B4-BE49-F238E27FC236}">
                <a16:creationId xmlns:a16="http://schemas.microsoft.com/office/drawing/2014/main" id="{07213115-5910-C044-8812-446F8C19AB67}"/>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302278" y="1563169"/>
            <a:ext cx="9584265" cy="37241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85713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useBgFill="1">
        <p:nvSpPr>
          <p:cNvPr id="56" name="Rectangle 55">
            <a:extLst>
              <a:ext uri="{FF2B5EF4-FFF2-40B4-BE49-F238E27FC236}">
                <a16:creationId xmlns:a16="http://schemas.microsoft.com/office/drawing/2014/main" id="{EAC88772-6DB3-49EC-9C8A-A0B46ACE37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602E8E3-0158-704A-8DCD-90CA2CD4ADE8}"/>
              </a:ext>
            </a:extLst>
          </p:cNvPr>
          <p:cNvSpPr>
            <a:spLocks noGrp="1"/>
          </p:cNvSpPr>
          <p:nvPr>
            <p:ph type="title"/>
          </p:nvPr>
        </p:nvSpPr>
        <p:spPr>
          <a:xfrm>
            <a:off x="8194878" y="1065955"/>
            <a:ext cx="2851413" cy="4817318"/>
          </a:xfrm>
        </p:spPr>
        <p:txBody>
          <a:bodyPr vert="horz" lIns="91440" tIns="45720" rIns="91440" bIns="45720" rtlCol="0" anchor="ctr">
            <a:normAutofit/>
          </a:bodyPr>
          <a:lstStyle/>
          <a:p>
            <a:r>
              <a:rPr lang="en-US" dirty="0"/>
              <a:t>http methods</a:t>
            </a:r>
            <a:endParaRPr lang="en-US" b="1" dirty="0"/>
          </a:p>
        </p:txBody>
      </p:sp>
      <p:sp>
        <p:nvSpPr>
          <p:cNvPr id="58" name="Round Diagonal Corner Rectangle 6">
            <a:extLst>
              <a:ext uri="{FF2B5EF4-FFF2-40B4-BE49-F238E27FC236}">
                <a16:creationId xmlns:a16="http://schemas.microsoft.com/office/drawing/2014/main" id="{17A3DD84-FAA5-438A-8462-D1E01EA0D6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551410" cy="6858000"/>
          </a:xfrm>
          <a:prstGeom prst="round2DiagRect">
            <a:avLst>
              <a:gd name="adj1" fmla="val 0"/>
              <a:gd name="adj2" fmla="val 0"/>
            </a:avLst>
          </a:prstGeom>
          <a:solidFill>
            <a:schemeClr val="bg2"/>
          </a:solidFill>
          <a:ln w="19050" cap="sq">
            <a:no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0C04DD9F-3ADE-A14F-9D81-6F1BEE5218C7}"/>
              </a:ext>
            </a:extLst>
          </p:cNvPr>
          <p:cNvSpPr txBox="1"/>
          <p:nvPr/>
        </p:nvSpPr>
        <p:spPr>
          <a:xfrm>
            <a:off x="325464" y="518984"/>
            <a:ext cx="6565722" cy="6005383"/>
          </a:xfrm>
          <a:prstGeom prst="rect">
            <a:avLst/>
          </a:prstGeom>
        </p:spPr>
        <p:txBody>
          <a:bodyPr vert="horz" lIns="91440" tIns="45720" rIns="91440" bIns="45720" rtlCol="0" anchor="ctr">
            <a:noAutofit/>
          </a:bodyPr>
          <a:lstStyle/>
          <a:p>
            <a:pPr marL="342900" indent="-228600" defTabSz="914400">
              <a:lnSpc>
                <a:spcPct val="110000"/>
              </a:lnSpc>
              <a:spcAft>
                <a:spcPts val="600"/>
              </a:spcAft>
              <a:buSzPct val="125000"/>
              <a:buFont typeface="Arial" panose="020B0604020202020204" pitchFamily="34" charset="0"/>
              <a:buChar char="•"/>
            </a:pPr>
            <a:r>
              <a:rPr lang="en-US" sz="2000" b="1" dirty="0"/>
              <a:t>GET</a:t>
            </a:r>
            <a:r>
              <a:rPr lang="en-US" sz="2000" dirty="0"/>
              <a:t> – Used to request data.</a:t>
            </a:r>
          </a:p>
          <a:p>
            <a:pPr marL="342900" indent="-228600" defTabSz="914400">
              <a:lnSpc>
                <a:spcPct val="110000"/>
              </a:lnSpc>
              <a:spcAft>
                <a:spcPts val="600"/>
              </a:spcAft>
              <a:buSzPct val="125000"/>
              <a:buFont typeface="Arial" panose="020B0604020202020204" pitchFamily="34" charset="0"/>
              <a:buChar char="•"/>
            </a:pPr>
            <a:r>
              <a:rPr lang="en-US" sz="2000" b="1" dirty="0"/>
              <a:t>POST </a:t>
            </a:r>
            <a:r>
              <a:rPr lang="en-US" sz="2000" dirty="0"/>
              <a:t>– Used to send data.</a:t>
            </a:r>
          </a:p>
          <a:p>
            <a:pPr marL="342900" indent="-228600" defTabSz="914400">
              <a:lnSpc>
                <a:spcPct val="110000"/>
              </a:lnSpc>
              <a:spcAft>
                <a:spcPts val="600"/>
              </a:spcAft>
              <a:buSzPct val="125000"/>
              <a:buFont typeface="Arial" panose="020B0604020202020204" pitchFamily="34" charset="0"/>
              <a:buChar char="•"/>
            </a:pPr>
            <a:r>
              <a:rPr lang="en-US" sz="2000" b="1" dirty="0"/>
              <a:t>PUT</a:t>
            </a:r>
            <a:r>
              <a:rPr lang="en-US" sz="2000" dirty="0"/>
              <a:t> – Used to send data– the difference between PUT and POST is that PUT can not create duplicates– in contrast, calling a POST request repeatedly can potentially create the same record multiple times, depending on how things in the API in question are set up.</a:t>
            </a:r>
          </a:p>
          <a:p>
            <a:pPr marL="342900" indent="-228600" defTabSz="914400">
              <a:lnSpc>
                <a:spcPct val="110000"/>
              </a:lnSpc>
              <a:spcAft>
                <a:spcPts val="600"/>
              </a:spcAft>
              <a:buSzPct val="125000"/>
              <a:buFont typeface="Arial" panose="020B0604020202020204" pitchFamily="34" charset="0"/>
              <a:buChar char="•"/>
            </a:pPr>
            <a:r>
              <a:rPr lang="en-US" sz="2000" b="1" dirty="0"/>
              <a:t>HEAD</a:t>
            </a:r>
            <a:r>
              <a:rPr lang="en-US" sz="2000" dirty="0"/>
              <a:t> – Used to ask for a response identical to that of a GET request, but without the response body. For example, if a URL might produce a large download, a HEAD request could read its content-length header to check the files size without actually downloading the file.</a:t>
            </a:r>
          </a:p>
        </p:txBody>
      </p:sp>
      <p:cxnSp>
        <p:nvCxnSpPr>
          <p:cNvPr id="60" name="Straight Connector 59">
            <a:extLst>
              <a:ext uri="{FF2B5EF4-FFF2-40B4-BE49-F238E27FC236}">
                <a16:creationId xmlns:a16="http://schemas.microsoft.com/office/drawing/2014/main" id="{46640D31-0CFD-4B3F-AE95-530AA5174FE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62562" y="0"/>
            <a:ext cx="0" cy="6858000"/>
          </a:xfrm>
          <a:prstGeom prst="line">
            <a:avLst/>
          </a:prstGeom>
          <a:ln w="19050">
            <a:solidFill>
              <a:schemeClr val="tx2">
                <a:lumMod val="60000"/>
                <a:lumOff val="40000"/>
                <a:alpha val="60000"/>
              </a:schemeClr>
            </a:solidFill>
          </a:ln>
          <a:effectLst>
            <a:outerShdw blurRad="88900" dist="38100" dir="5400000" algn="ctr" rotWithShape="0">
              <a:srgbClr val="000000">
                <a:alpha val="40000"/>
              </a:srgb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568019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3E31FD-D72E-0A4B-B1BF-675B72DD3BB7}"/>
              </a:ext>
            </a:extLst>
          </p:cNvPr>
          <p:cNvSpPr>
            <a:spLocks noGrp="1"/>
          </p:cNvSpPr>
          <p:nvPr>
            <p:ph type="title"/>
          </p:nvPr>
        </p:nvSpPr>
        <p:spPr/>
        <p:txBody>
          <a:bodyPr/>
          <a:lstStyle/>
          <a:p>
            <a:pPr algn="ctr"/>
            <a:r>
              <a:rPr lang="en-US" dirty="0"/>
              <a:t>General guidelines</a:t>
            </a:r>
          </a:p>
        </p:txBody>
      </p:sp>
      <p:sp>
        <p:nvSpPr>
          <p:cNvPr id="3" name="Content Placeholder 2">
            <a:extLst>
              <a:ext uri="{FF2B5EF4-FFF2-40B4-BE49-F238E27FC236}">
                <a16:creationId xmlns:a16="http://schemas.microsoft.com/office/drawing/2014/main" id="{A6E53BE5-EEE2-4749-AF8E-65E1EBC49BC6}"/>
              </a:ext>
            </a:extLst>
          </p:cNvPr>
          <p:cNvSpPr>
            <a:spLocks noGrp="1"/>
          </p:cNvSpPr>
          <p:nvPr>
            <p:ph idx="1"/>
          </p:nvPr>
        </p:nvSpPr>
        <p:spPr>
          <a:xfrm>
            <a:off x="1141412" y="1902818"/>
            <a:ext cx="9905999" cy="4336664"/>
          </a:xfrm>
        </p:spPr>
        <p:txBody>
          <a:bodyPr/>
          <a:lstStyle/>
          <a:p>
            <a:r>
              <a:rPr lang="en-US" dirty="0"/>
              <a:t>No attendance will be taken– I trust that you’ll be in class regularly! </a:t>
            </a:r>
          </a:p>
          <a:p>
            <a:r>
              <a:rPr lang="en-US" dirty="0"/>
              <a:t>I will be posting all lecture slides on BlackBoard at 11:59pm on the day after the lecture.</a:t>
            </a:r>
          </a:p>
          <a:p>
            <a:pPr lvl="1"/>
            <a:r>
              <a:rPr lang="en-US" dirty="0"/>
              <a:t>This means that you’ll need to be in class in order to get in-class activity instructions, as those are due at 11:45pm the day after the lecture!</a:t>
            </a:r>
          </a:p>
          <a:p>
            <a:r>
              <a:rPr lang="en-US" dirty="0"/>
              <a:t>Use the hand-raise feature to ask a question and I will get to you ASAP.</a:t>
            </a:r>
          </a:p>
        </p:txBody>
      </p:sp>
    </p:spTree>
    <p:extLst>
      <p:ext uri="{BB962C8B-B14F-4D97-AF65-F5344CB8AC3E}">
        <p14:creationId xmlns:p14="http://schemas.microsoft.com/office/powerpoint/2010/main" val="215984990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useBgFill="1">
        <p:nvSpPr>
          <p:cNvPr id="56" name="Rectangle 55">
            <a:extLst>
              <a:ext uri="{FF2B5EF4-FFF2-40B4-BE49-F238E27FC236}">
                <a16:creationId xmlns:a16="http://schemas.microsoft.com/office/drawing/2014/main" id="{EAC88772-6DB3-49EC-9C8A-A0B46ACE37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602E8E3-0158-704A-8DCD-90CA2CD4ADE8}"/>
              </a:ext>
            </a:extLst>
          </p:cNvPr>
          <p:cNvSpPr>
            <a:spLocks noGrp="1"/>
          </p:cNvSpPr>
          <p:nvPr>
            <p:ph type="title"/>
          </p:nvPr>
        </p:nvSpPr>
        <p:spPr>
          <a:xfrm>
            <a:off x="8194878" y="1065955"/>
            <a:ext cx="2851413" cy="4817318"/>
          </a:xfrm>
        </p:spPr>
        <p:txBody>
          <a:bodyPr vert="horz" lIns="91440" tIns="45720" rIns="91440" bIns="45720" rtlCol="0" anchor="ctr">
            <a:normAutofit/>
          </a:bodyPr>
          <a:lstStyle/>
          <a:p>
            <a:r>
              <a:rPr lang="en-US" dirty="0"/>
              <a:t>http methods</a:t>
            </a:r>
            <a:endParaRPr lang="en-US" b="1" dirty="0"/>
          </a:p>
        </p:txBody>
      </p:sp>
      <p:sp>
        <p:nvSpPr>
          <p:cNvPr id="58" name="Round Diagonal Corner Rectangle 6">
            <a:extLst>
              <a:ext uri="{FF2B5EF4-FFF2-40B4-BE49-F238E27FC236}">
                <a16:creationId xmlns:a16="http://schemas.microsoft.com/office/drawing/2014/main" id="{17A3DD84-FAA5-438A-8462-D1E01EA0D6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551410" cy="6858000"/>
          </a:xfrm>
          <a:prstGeom prst="round2DiagRect">
            <a:avLst>
              <a:gd name="adj1" fmla="val 0"/>
              <a:gd name="adj2" fmla="val 0"/>
            </a:avLst>
          </a:prstGeom>
          <a:solidFill>
            <a:schemeClr val="bg2"/>
          </a:solidFill>
          <a:ln w="19050" cap="sq">
            <a:no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0" name="Straight Connector 59">
            <a:extLst>
              <a:ext uri="{FF2B5EF4-FFF2-40B4-BE49-F238E27FC236}">
                <a16:creationId xmlns:a16="http://schemas.microsoft.com/office/drawing/2014/main" id="{46640D31-0CFD-4B3F-AE95-530AA5174FE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62562" y="0"/>
            <a:ext cx="0" cy="6858000"/>
          </a:xfrm>
          <a:prstGeom prst="line">
            <a:avLst/>
          </a:prstGeom>
          <a:ln w="19050">
            <a:solidFill>
              <a:schemeClr val="tx2">
                <a:lumMod val="60000"/>
                <a:lumOff val="40000"/>
                <a:alpha val="60000"/>
              </a:schemeClr>
            </a:solidFill>
          </a:ln>
          <a:effectLst>
            <a:outerShdw blurRad="88900" dist="38100" dir="5400000" algn="ctr" rotWithShape="0">
              <a:srgbClr val="000000">
                <a:alpha val="40000"/>
              </a:srgbClr>
            </a:outerShdw>
          </a:effectLst>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0C04DD9F-3ADE-A14F-9D81-6F1BEE5218C7}"/>
              </a:ext>
            </a:extLst>
          </p:cNvPr>
          <p:cNvSpPr txBox="1"/>
          <p:nvPr/>
        </p:nvSpPr>
        <p:spPr>
          <a:xfrm>
            <a:off x="325464" y="518984"/>
            <a:ext cx="6565722" cy="6005383"/>
          </a:xfrm>
          <a:prstGeom prst="rect">
            <a:avLst/>
          </a:prstGeom>
        </p:spPr>
        <p:txBody>
          <a:bodyPr vert="horz" lIns="91440" tIns="45720" rIns="91440" bIns="45720" rtlCol="0" anchor="ctr">
            <a:noAutofit/>
          </a:bodyPr>
          <a:lstStyle/>
          <a:p>
            <a:pPr marL="342900" indent="-228600" defTabSz="914400">
              <a:lnSpc>
                <a:spcPct val="110000"/>
              </a:lnSpc>
              <a:spcAft>
                <a:spcPts val="600"/>
              </a:spcAft>
              <a:buSzPct val="125000"/>
              <a:buFont typeface="Arial" panose="020B0604020202020204" pitchFamily="34" charset="0"/>
              <a:buChar char="•"/>
            </a:pPr>
            <a:endParaRPr lang="en-US" b="1" dirty="0"/>
          </a:p>
          <a:p>
            <a:pPr marL="342900" indent="-228600" defTabSz="914400">
              <a:lnSpc>
                <a:spcPct val="110000"/>
              </a:lnSpc>
              <a:spcAft>
                <a:spcPts val="600"/>
              </a:spcAft>
              <a:buSzPct val="125000"/>
              <a:buFont typeface="Arial" panose="020B0604020202020204" pitchFamily="34" charset="0"/>
              <a:buChar char="•"/>
            </a:pPr>
            <a:r>
              <a:rPr lang="en-US" b="1" dirty="0"/>
              <a:t>PATCH</a:t>
            </a:r>
            <a:r>
              <a:rPr lang="en-US" dirty="0"/>
              <a:t> – Used to send partial data that is to be updated without modifying the entire record.</a:t>
            </a:r>
            <a:endParaRPr lang="en-US" b="1" dirty="0"/>
          </a:p>
          <a:p>
            <a:pPr marL="342900" indent="-228600" defTabSz="914400">
              <a:lnSpc>
                <a:spcPct val="110000"/>
              </a:lnSpc>
              <a:spcAft>
                <a:spcPts val="600"/>
              </a:spcAft>
              <a:buSzPct val="125000"/>
              <a:buFont typeface="Arial" panose="020B0604020202020204" pitchFamily="34" charset="0"/>
              <a:buChar char="•"/>
            </a:pPr>
            <a:r>
              <a:rPr lang="en-US" b="1" dirty="0"/>
              <a:t>DELETE</a:t>
            </a:r>
            <a:r>
              <a:rPr lang="en-US" dirty="0"/>
              <a:t> – Used to delete a specified record. </a:t>
            </a:r>
          </a:p>
          <a:p>
            <a:pPr marL="342900" indent="-228600" defTabSz="914400">
              <a:lnSpc>
                <a:spcPct val="110000"/>
              </a:lnSpc>
              <a:spcAft>
                <a:spcPts val="600"/>
              </a:spcAft>
              <a:buSzPct val="125000"/>
              <a:buFont typeface="Arial" panose="020B0604020202020204" pitchFamily="34" charset="0"/>
              <a:buChar char="•"/>
            </a:pPr>
            <a:r>
              <a:rPr lang="en-US" b="1" dirty="0"/>
              <a:t>OPTIONS</a:t>
            </a:r>
            <a:r>
              <a:rPr lang="en-US" dirty="0"/>
              <a:t> – Used to get information describing communication options for the target resource (like an API endpoint.) </a:t>
            </a:r>
          </a:p>
          <a:p>
            <a:pPr marL="342900" indent="-228600" defTabSz="914400">
              <a:lnSpc>
                <a:spcPct val="110000"/>
              </a:lnSpc>
              <a:spcAft>
                <a:spcPts val="600"/>
              </a:spcAft>
              <a:buSzPct val="125000"/>
              <a:buFont typeface="Arial" panose="020B0604020202020204" pitchFamily="34" charset="0"/>
              <a:buChar char="•"/>
            </a:pPr>
            <a:r>
              <a:rPr lang="en-US" b="1" dirty="0"/>
              <a:t>TRACE</a:t>
            </a:r>
            <a:r>
              <a:rPr lang="en-US" dirty="0"/>
              <a:t> – Used to perform a message loop-back test along the path to the target resource, providing to the client a useful debugging mechanism.</a:t>
            </a:r>
          </a:p>
          <a:p>
            <a:pPr marL="342900" indent="-228600" defTabSz="914400">
              <a:lnSpc>
                <a:spcPct val="110000"/>
              </a:lnSpc>
              <a:spcAft>
                <a:spcPts val="600"/>
              </a:spcAft>
              <a:buSzPct val="125000"/>
              <a:buFont typeface="Arial" panose="020B0604020202020204" pitchFamily="34" charset="0"/>
              <a:buChar char="•"/>
            </a:pPr>
            <a:r>
              <a:rPr lang="en-US" b="1" dirty="0"/>
              <a:t>CONNECT </a:t>
            </a:r>
            <a:r>
              <a:rPr lang="en-US" dirty="0"/>
              <a:t>– Used to create an HTTP tunnel through a </a:t>
            </a:r>
            <a:r>
              <a:rPr lang="en-US" b="1" dirty="0"/>
              <a:t>proxy server</a:t>
            </a:r>
            <a:r>
              <a:rPr lang="en-US" dirty="0"/>
              <a:t> (a computer that acts as a gateway between a local network– like all the computers at one company or in one building– and a larger-scale network, such as the internet). By sending this request, the client asks the proxy server to forward the TCP connection to the desired destination.</a:t>
            </a:r>
            <a:endParaRPr lang="en-US" b="1" dirty="0"/>
          </a:p>
        </p:txBody>
      </p:sp>
    </p:spTree>
    <p:extLst>
      <p:ext uri="{BB962C8B-B14F-4D97-AF65-F5344CB8AC3E}">
        <p14:creationId xmlns:p14="http://schemas.microsoft.com/office/powerpoint/2010/main" val="402409027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useBgFill="1">
        <p:nvSpPr>
          <p:cNvPr id="56" name="Rectangle 55">
            <a:extLst>
              <a:ext uri="{FF2B5EF4-FFF2-40B4-BE49-F238E27FC236}">
                <a16:creationId xmlns:a16="http://schemas.microsoft.com/office/drawing/2014/main" id="{EAC88772-6DB3-49EC-9C8A-A0B46ACE37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602E8E3-0158-704A-8DCD-90CA2CD4ADE8}"/>
              </a:ext>
            </a:extLst>
          </p:cNvPr>
          <p:cNvSpPr>
            <a:spLocks noGrp="1"/>
          </p:cNvSpPr>
          <p:nvPr>
            <p:ph type="title"/>
          </p:nvPr>
        </p:nvSpPr>
        <p:spPr>
          <a:xfrm>
            <a:off x="8194878" y="1065955"/>
            <a:ext cx="2851413" cy="4817318"/>
          </a:xfrm>
        </p:spPr>
        <p:txBody>
          <a:bodyPr vert="horz" lIns="91440" tIns="45720" rIns="91440" bIns="45720" rtlCol="0" anchor="ctr">
            <a:normAutofit/>
          </a:bodyPr>
          <a:lstStyle/>
          <a:p>
            <a:r>
              <a:rPr lang="en-US" dirty="0"/>
              <a:t>http response codes</a:t>
            </a:r>
            <a:endParaRPr lang="en-US" b="1" dirty="0"/>
          </a:p>
        </p:txBody>
      </p:sp>
      <p:sp>
        <p:nvSpPr>
          <p:cNvPr id="58" name="Round Diagonal Corner Rectangle 6">
            <a:extLst>
              <a:ext uri="{FF2B5EF4-FFF2-40B4-BE49-F238E27FC236}">
                <a16:creationId xmlns:a16="http://schemas.microsoft.com/office/drawing/2014/main" id="{17A3DD84-FAA5-438A-8462-D1E01EA0D6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551410" cy="6858000"/>
          </a:xfrm>
          <a:prstGeom prst="round2DiagRect">
            <a:avLst>
              <a:gd name="adj1" fmla="val 0"/>
              <a:gd name="adj2" fmla="val 0"/>
            </a:avLst>
          </a:prstGeom>
          <a:solidFill>
            <a:schemeClr val="bg2"/>
          </a:solidFill>
          <a:ln w="19050" cap="sq">
            <a:no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0" name="Straight Connector 59">
            <a:extLst>
              <a:ext uri="{FF2B5EF4-FFF2-40B4-BE49-F238E27FC236}">
                <a16:creationId xmlns:a16="http://schemas.microsoft.com/office/drawing/2014/main" id="{46640D31-0CFD-4B3F-AE95-530AA5174FE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62562" y="0"/>
            <a:ext cx="0" cy="6858000"/>
          </a:xfrm>
          <a:prstGeom prst="line">
            <a:avLst/>
          </a:prstGeom>
          <a:ln w="19050">
            <a:solidFill>
              <a:schemeClr val="tx2">
                <a:lumMod val="60000"/>
                <a:lumOff val="40000"/>
                <a:alpha val="60000"/>
              </a:schemeClr>
            </a:solidFill>
          </a:ln>
          <a:effectLst>
            <a:outerShdw blurRad="88900" dist="38100" dir="5400000" algn="ctr" rotWithShape="0">
              <a:srgbClr val="000000">
                <a:alpha val="40000"/>
              </a:srgbClr>
            </a:outerShdw>
          </a:effectLst>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0C04DD9F-3ADE-A14F-9D81-6F1BEE5218C7}"/>
              </a:ext>
            </a:extLst>
          </p:cNvPr>
          <p:cNvSpPr txBox="1"/>
          <p:nvPr/>
        </p:nvSpPr>
        <p:spPr>
          <a:xfrm>
            <a:off x="325464" y="518984"/>
            <a:ext cx="6565722" cy="6005383"/>
          </a:xfrm>
          <a:prstGeom prst="rect">
            <a:avLst/>
          </a:prstGeom>
        </p:spPr>
        <p:txBody>
          <a:bodyPr vert="horz" lIns="91440" tIns="45720" rIns="91440" bIns="45720" rtlCol="0" anchor="ctr">
            <a:noAutofit/>
          </a:bodyPr>
          <a:lstStyle/>
          <a:p>
            <a:pPr marL="285750" indent="-285750">
              <a:buFont typeface="Arial" panose="020B0604020202020204" pitchFamily="34" charset="0"/>
              <a:buChar char="•"/>
            </a:pPr>
            <a:r>
              <a:rPr lang="en-US" b="1" dirty="0"/>
              <a:t>1xxs – Informational responses: </a:t>
            </a:r>
            <a:r>
              <a:rPr lang="en-US" dirty="0"/>
              <a:t>The server is thinking through the request.</a:t>
            </a:r>
          </a:p>
          <a:p>
            <a:pPr marL="742950" lvl="1" indent="-285750">
              <a:buFont typeface="Arial" panose="020B0604020202020204" pitchFamily="34" charset="0"/>
              <a:buChar char="•"/>
            </a:pPr>
            <a:r>
              <a:rPr lang="en-US" dirty="0"/>
              <a:t>Example: 100 – Continue </a:t>
            </a:r>
          </a:p>
          <a:p>
            <a:pPr marL="285750" indent="-285750">
              <a:buFont typeface="Arial" panose="020B0604020202020204" pitchFamily="34" charset="0"/>
              <a:buChar char="•"/>
            </a:pPr>
            <a:r>
              <a:rPr lang="en-US" b="1" dirty="0"/>
              <a:t>2xxs – Success!</a:t>
            </a:r>
            <a:r>
              <a:rPr lang="en-US" dirty="0"/>
              <a:t> The request was successfully completed and the server gave the browser the expected response.</a:t>
            </a:r>
          </a:p>
          <a:p>
            <a:pPr marL="742950" lvl="1" indent="-285750">
              <a:buFont typeface="Arial" panose="020B0604020202020204" pitchFamily="34" charset="0"/>
              <a:buChar char="•"/>
            </a:pPr>
            <a:r>
              <a:rPr lang="en-US" dirty="0"/>
              <a:t>Example: 200 – OK </a:t>
            </a:r>
          </a:p>
          <a:p>
            <a:pPr marL="285750" indent="-285750">
              <a:buFont typeface="Arial" panose="020B0604020202020204" pitchFamily="34" charset="0"/>
              <a:buChar char="•"/>
            </a:pPr>
            <a:r>
              <a:rPr lang="en-US" b="1" dirty="0"/>
              <a:t>3xxs –</a:t>
            </a:r>
            <a:r>
              <a:rPr lang="en-US" dirty="0"/>
              <a:t> </a:t>
            </a:r>
            <a:r>
              <a:rPr lang="en-US" b="1" dirty="0"/>
              <a:t>Redirection: </a:t>
            </a:r>
            <a:r>
              <a:rPr lang="en-US" dirty="0"/>
              <a:t>You got redirected somewhere else. The request was received, but there’s a redirect of some kind.</a:t>
            </a:r>
          </a:p>
          <a:p>
            <a:pPr marL="742950" lvl="1" indent="-285750">
              <a:buFont typeface="Arial" panose="020B0604020202020204" pitchFamily="34" charset="0"/>
              <a:buChar char="•"/>
            </a:pPr>
            <a:r>
              <a:rPr lang="en-US" dirty="0"/>
              <a:t>Example: 301 – Permanent Redirect </a:t>
            </a:r>
          </a:p>
          <a:p>
            <a:pPr marL="285750" indent="-285750">
              <a:buFont typeface="Arial" panose="020B0604020202020204" pitchFamily="34" charset="0"/>
              <a:buChar char="•"/>
            </a:pPr>
            <a:r>
              <a:rPr lang="en-US" b="1" dirty="0"/>
              <a:t>4xxs – Client errors:</a:t>
            </a:r>
            <a:r>
              <a:rPr lang="en-US" dirty="0"/>
              <a:t> Page not found. The site or page couldn’t be reached. (The request was made, but the page isn’t valid — this is an error on the website’s side of the conversation and often appears when a page doesn’t exist on the site.)</a:t>
            </a:r>
          </a:p>
          <a:p>
            <a:pPr marL="742950" lvl="1" indent="-285750">
              <a:buFont typeface="Arial" panose="020B0604020202020204" pitchFamily="34" charset="0"/>
              <a:buChar char="•"/>
            </a:pPr>
            <a:r>
              <a:rPr lang="en-US" dirty="0"/>
              <a:t>Example: 404 – Not Found </a:t>
            </a:r>
          </a:p>
          <a:p>
            <a:pPr marL="285750" indent="-285750">
              <a:buFont typeface="Arial" panose="020B0604020202020204" pitchFamily="34" charset="0"/>
              <a:buChar char="•"/>
            </a:pPr>
            <a:r>
              <a:rPr lang="en-US" b="1" dirty="0"/>
              <a:t>5xxs – Server errors: </a:t>
            </a:r>
            <a:r>
              <a:rPr lang="en-US" dirty="0"/>
              <a:t>Failure. A valid request was made by the client but the server failed to complete the request.</a:t>
            </a:r>
          </a:p>
          <a:p>
            <a:pPr marL="742950" lvl="1" indent="-285750">
              <a:buFont typeface="Arial" panose="020B0604020202020204" pitchFamily="34" charset="0"/>
              <a:buChar char="•"/>
            </a:pPr>
            <a:r>
              <a:rPr lang="en-US" dirty="0"/>
              <a:t>Example: 500 – Internal Server Error</a:t>
            </a:r>
          </a:p>
          <a:p>
            <a:pPr marL="342900" indent="-228600" defTabSz="914400">
              <a:lnSpc>
                <a:spcPct val="110000"/>
              </a:lnSpc>
              <a:spcAft>
                <a:spcPts val="600"/>
              </a:spcAft>
              <a:buSzPct val="125000"/>
              <a:buFont typeface="Arial" panose="020B0604020202020204" pitchFamily="34" charset="0"/>
              <a:buChar char="•"/>
            </a:pPr>
            <a:endParaRPr lang="en-US" b="1" dirty="0"/>
          </a:p>
        </p:txBody>
      </p:sp>
    </p:spTree>
    <p:extLst>
      <p:ext uri="{BB962C8B-B14F-4D97-AF65-F5344CB8AC3E}">
        <p14:creationId xmlns:p14="http://schemas.microsoft.com/office/powerpoint/2010/main" val="2965847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7" name="Picture 2">
            <a:extLst>
              <a:ext uri="{FF2B5EF4-FFF2-40B4-BE49-F238E27FC236}">
                <a16:creationId xmlns:a16="http://schemas.microsoft.com/office/drawing/2014/main" id="{678E285C-BE9E-45B7-A3EE-B9792DAE991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grpSp>
        <p:nvGrpSpPr>
          <p:cNvPr id="59" name="Group 58">
            <a:extLst>
              <a:ext uri="{FF2B5EF4-FFF2-40B4-BE49-F238E27FC236}">
                <a16:creationId xmlns:a16="http://schemas.microsoft.com/office/drawing/2014/main" id="{AB86F577-8905-4B21-8AF3-C1BB3433775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60" name="Rectangle 5">
              <a:extLst>
                <a:ext uri="{FF2B5EF4-FFF2-40B4-BE49-F238E27FC236}">
                  <a16:creationId xmlns:a16="http://schemas.microsoft.com/office/drawing/2014/main" id="{D2F1CFF3-A579-4D24-B5F9-1C71BA6FE5E8}"/>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61" name="Freeform 6">
              <a:extLst>
                <a:ext uri="{FF2B5EF4-FFF2-40B4-BE49-F238E27FC236}">
                  <a16:creationId xmlns:a16="http://schemas.microsoft.com/office/drawing/2014/main" id="{57601B50-7EB1-43FA-8360-4297BCD7632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2" name="Freeform 7">
              <a:extLst>
                <a:ext uri="{FF2B5EF4-FFF2-40B4-BE49-F238E27FC236}">
                  <a16:creationId xmlns:a16="http://schemas.microsoft.com/office/drawing/2014/main" id="{60BD8B7A-CD01-4638-A2C9-299AC68B9B9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3" name="Rectangle 8">
              <a:extLst>
                <a:ext uri="{FF2B5EF4-FFF2-40B4-BE49-F238E27FC236}">
                  <a16:creationId xmlns:a16="http://schemas.microsoft.com/office/drawing/2014/main" id="{095B58F9-6C29-48BE-9DA6-38550805212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64" name="Freeform 9">
              <a:extLst>
                <a:ext uri="{FF2B5EF4-FFF2-40B4-BE49-F238E27FC236}">
                  <a16:creationId xmlns:a16="http://schemas.microsoft.com/office/drawing/2014/main" id="{0C84674F-2E8A-4B70-B801-00722CDD581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5" name="Freeform 10">
              <a:extLst>
                <a:ext uri="{FF2B5EF4-FFF2-40B4-BE49-F238E27FC236}">
                  <a16:creationId xmlns:a16="http://schemas.microsoft.com/office/drawing/2014/main" id="{34F320BB-D6A9-45FE-8556-498B763B1E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6" name="Freeform 11">
              <a:extLst>
                <a:ext uri="{FF2B5EF4-FFF2-40B4-BE49-F238E27FC236}">
                  <a16:creationId xmlns:a16="http://schemas.microsoft.com/office/drawing/2014/main" id="{5493D54A-532A-46ED-AF63-A0A54818EF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7" name="Freeform 12">
              <a:extLst>
                <a:ext uri="{FF2B5EF4-FFF2-40B4-BE49-F238E27FC236}">
                  <a16:creationId xmlns:a16="http://schemas.microsoft.com/office/drawing/2014/main" id="{EAF2EDFA-9C0B-44E2-B4BB-312B58BCA8E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8" name="Freeform 13">
              <a:extLst>
                <a:ext uri="{FF2B5EF4-FFF2-40B4-BE49-F238E27FC236}">
                  <a16:creationId xmlns:a16="http://schemas.microsoft.com/office/drawing/2014/main" id="{A3641113-CE35-42A4-B605-41BC06BF4F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9" name="Freeform 14">
              <a:extLst>
                <a:ext uri="{FF2B5EF4-FFF2-40B4-BE49-F238E27FC236}">
                  <a16:creationId xmlns:a16="http://schemas.microsoft.com/office/drawing/2014/main" id="{DA2E5B2C-BAC4-4440-9B7E-F38783197A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0" name="Freeform 15">
              <a:extLst>
                <a:ext uri="{FF2B5EF4-FFF2-40B4-BE49-F238E27FC236}">
                  <a16:creationId xmlns:a16="http://schemas.microsoft.com/office/drawing/2014/main" id="{D8A506DF-2E53-42C9-94BE-B98E32E0578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1" name="Freeform 16">
              <a:extLst>
                <a:ext uri="{FF2B5EF4-FFF2-40B4-BE49-F238E27FC236}">
                  <a16:creationId xmlns:a16="http://schemas.microsoft.com/office/drawing/2014/main" id="{12934FF8-5F70-40BF-BBB6-5EB941FB9BD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2" name="Freeform 17">
              <a:extLst>
                <a:ext uri="{FF2B5EF4-FFF2-40B4-BE49-F238E27FC236}">
                  <a16:creationId xmlns:a16="http://schemas.microsoft.com/office/drawing/2014/main" id="{8EB3FB08-D01D-4E24-BE40-C16269DF62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3" name="Freeform 18">
              <a:extLst>
                <a:ext uri="{FF2B5EF4-FFF2-40B4-BE49-F238E27FC236}">
                  <a16:creationId xmlns:a16="http://schemas.microsoft.com/office/drawing/2014/main" id="{D24E50D7-2753-4169-AD51-C106DA1B7A2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4" name="Freeform 19">
              <a:extLst>
                <a:ext uri="{FF2B5EF4-FFF2-40B4-BE49-F238E27FC236}">
                  <a16:creationId xmlns:a16="http://schemas.microsoft.com/office/drawing/2014/main" id="{DF94B7E0-D9B6-4096-94D0-18D3AC0EF6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5" name="Freeform 20">
              <a:extLst>
                <a:ext uri="{FF2B5EF4-FFF2-40B4-BE49-F238E27FC236}">
                  <a16:creationId xmlns:a16="http://schemas.microsoft.com/office/drawing/2014/main" id="{EBC05ADE-BBA2-4387-B005-3196E2E1982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6" name="Freeform 21">
              <a:extLst>
                <a:ext uri="{FF2B5EF4-FFF2-40B4-BE49-F238E27FC236}">
                  <a16:creationId xmlns:a16="http://schemas.microsoft.com/office/drawing/2014/main" id="{BBED1CEE-14D2-442F-AB08-401ABE3EFBD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7" name="Freeform 22">
              <a:extLst>
                <a:ext uri="{FF2B5EF4-FFF2-40B4-BE49-F238E27FC236}">
                  <a16:creationId xmlns:a16="http://schemas.microsoft.com/office/drawing/2014/main" id="{4F6574C0-78E8-49EA-84BC-EE9D55707F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8" name="Freeform 23">
              <a:extLst>
                <a:ext uri="{FF2B5EF4-FFF2-40B4-BE49-F238E27FC236}">
                  <a16:creationId xmlns:a16="http://schemas.microsoft.com/office/drawing/2014/main" id="{65BCDB0B-615E-4CA1-AFD5-6B121CB7CEB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9" name="Freeform 24">
              <a:extLst>
                <a:ext uri="{FF2B5EF4-FFF2-40B4-BE49-F238E27FC236}">
                  <a16:creationId xmlns:a16="http://schemas.microsoft.com/office/drawing/2014/main" id="{40627863-B7FC-44D1-9E53-E728FFF675A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0" name="Freeform 25">
              <a:extLst>
                <a:ext uri="{FF2B5EF4-FFF2-40B4-BE49-F238E27FC236}">
                  <a16:creationId xmlns:a16="http://schemas.microsoft.com/office/drawing/2014/main" id="{52FD6F8C-3AF1-487E-91F4-6E55146F1F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1" name="Freeform 26">
              <a:extLst>
                <a:ext uri="{FF2B5EF4-FFF2-40B4-BE49-F238E27FC236}">
                  <a16:creationId xmlns:a16="http://schemas.microsoft.com/office/drawing/2014/main" id="{50323CF3-93CB-4E03-95C0-B180BB87A8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2" name="Freeform 27">
              <a:extLst>
                <a:ext uri="{FF2B5EF4-FFF2-40B4-BE49-F238E27FC236}">
                  <a16:creationId xmlns:a16="http://schemas.microsoft.com/office/drawing/2014/main" id="{EB47D82F-CF1B-47E6-9FA2-F3A9C5F945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3" name="Freeform 28">
              <a:extLst>
                <a:ext uri="{FF2B5EF4-FFF2-40B4-BE49-F238E27FC236}">
                  <a16:creationId xmlns:a16="http://schemas.microsoft.com/office/drawing/2014/main" id="{0606708F-F2D4-4678-8ED2-39041BC64D7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4" name="Freeform 29">
              <a:extLst>
                <a:ext uri="{FF2B5EF4-FFF2-40B4-BE49-F238E27FC236}">
                  <a16:creationId xmlns:a16="http://schemas.microsoft.com/office/drawing/2014/main" id="{D7EB95B4-15E4-433D-B36F-21FF341AD9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5" name="Freeform 30">
              <a:extLst>
                <a:ext uri="{FF2B5EF4-FFF2-40B4-BE49-F238E27FC236}">
                  <a16:creationId xmlns:a16="http://schemas.microsoft.com/office/drawing/2014/main" id="{500A541B-4C75-497C-A489-097ED29964F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6" name="Freeform 31">
              <a:extLst>
                <a:ext uri="{FF2B5EF4-FFF2-40B4-BE49-F238E27FC236}">
                  <a16:creationId xmlns:a16="http://schemas.microsoft.com/office/drawing/2014/main" id="{5789326F-12A4-48B8-B0ED-A6A2AE0C27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7" name="Freeform 32">
              <a:extLst>
                <a:ext uri="{FF2B5EF4-FFF2-40B4-BE49-F238E27FC236}">
                  <a16:creationId xmlns:a16="http://schemas.microsoft.com/office/drawing/2014/main" id="{25FA672E-2B65-477F-AA75-6261CE652F2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8" name="Rectangle 33">
              <a:extLst>
                <a:ext uri="{FF2B5EF4-FFF2-40B4-BE49-F238E27FC236}">
                  <a16:creationId xmlns:a16="http://schemas.microsoft.com/office/drawing/2014/main" id="{BB09AF8D-E68B-499C-B9F5-2F365813D3C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89" name="Freeform 34">
              <a:extLst>
                <a:ext uri="{FF2B5EF4-FFF2-40B4-BE49-F238E27FC236}">
                  <a16:creationId xmlns:a16="http://schemas.microsoft.com/office/drawing/2014/main" id="{7991AEAD-B5F3-47BA-9F1B-86C16A84AD3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0" name="Freeform 35">
              <a:extLst>
                <a:ext uri="{FF2B5EF4-FFF2-40B4-BE49-F238E27FC236}">
                  <a16:creationId xmlns:a16="http://schemas.microsoft.com/office/drawing/2014/main" id="{19A85F58-4C3A-4388-B55C-2329EEAECF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1" name="Freeform 36">
              <a:extLst>
                <a:ext uri="{FF2B5EF4-FFF2-40B4-BE49-F238E27FC236}">
                  <a16:creationId xmlns:a16="http://schemas.microsoft.com/office/drawing/2014/main" id="{05652F38-94D9-41B7-A699-7E8F0C78D8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2" name="Freeform 37">
              <a:extLst>
                <a:ext uri="{FF2B5EF4-FFF2-40B4-BE49-F238E27FC236}">
                  <a16:creationId xmlns:a16="http://schemas.microsoft.com/office/drawing/2014/main" id="{3C043852-C250-4518-BB89-C91A349171D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3" name="Freeform 38">
              <a:extLst>
                <a:ext uri="{FF2B5EF4-FFF2-40B4-BE49-F238E27FC236}">
                  <a16:creationId xmlns:a16="http://schemas.microsoft.com/office/drawing/2014/main" id="{0CAB9A07-ECF2-416C-8528-F75DACB138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4" name="Freeform 39">
              <a:extLst>
                <a:ext uri="{FF2B5EF4-FFF2-40B4-BE49-F238E27FC236}">
                  <a16:creationId xmlns:a16="http://schemas.microsoft.com/office/drawing/2014/main" id="{904A314C-A829-4AA6-92E2-529BCCF95C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5" name="Freeform 40">
              <a:extLst>
                <a:ext uri="{FF2B5EF4-FFF2-40B4-BE49-F238E27FC236}">
                  <a16:creationId xmlns:a16="http://schemas.microsoft.com/office/drawing/2014/main" id="{244EE6BA-4569-43ED-9E2E-1FB66201B7E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6" name="Freeform 41">
              <a:extLst>
                <a:ext uri="{FF2B5EF4-FFF2-40B4-BE49-F238E27FC236}">
                  <a16:creationId xmlns:a16="http://schemas.microsoft.com/office/drawing/2014/main" id="{BEB8252E-FB2A-4BB5-BEC6-CA10FF6F7C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7" name="Freeform 42">
              <a:extLst>
                <a:ext uri="{FF2B5EF4-FFF2-40B4-BE49-F238E27FC236}">
                  <a16:creationId xmlns:a16="http://schemas.microsoft.com/office/drawing/2014/main" id="{91414711-C3A4-4E96-854A-DDDEB2F2E3E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8" name="Freeform 43">
              <a:extLst>
                <a:ext uri="{FF2B5EF4-FFF2-40B4-BE49-F238E27FC236}">
                  <a16:creationId xmlns:a16="http://schemas.microsoft.com/office/drawing/2014/main" id="{86815BA8-3055-4B42-98C3-4202FD92E0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9" name="Freeform 44">
              <a:extLst>
                <a:ext uri="{FF2B5EF4-FFF2-40B4-BE49-F238E27FC236}">
                  <a16:creationId xmlns:a16="http://schemas.microsoft.com/office/drawing/2014/main" id="{44457813-E991-44AE-9A83-B7488D1F362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0" name="Rectangle 45">
              <a:extLst>
                <a:ext uri="{FF2B5EF4-FFF2-40B4-BE49-F238E27FC236}">
                  <a16:creationId xmlns:a16="http://schemas.microsoft.com/office/drawing/2014/main" id="{8CE1CF47-A73F-4560-8835-AE1DC51E5CA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101" name="Freeform 46">
              <a:extLst>
                <a:ext uri="{FF2B5EF4-FFF2-40B4-BE49-F238E27FC236}">
                  <a16:creationId xmlns:a16="http://schemas.microsoft.com/office/drawing/2014/main" id="{C2A935E4-AACC-4CB9-995E-D286178873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2" name="Freeform 47">
              <a:extLst>
                <a:ext uri="{FF2B5EF4-FFF2-40B4-BE49-F238E27FC236}">
                  <a16:creationId xmlns:a16="http://schemas.microsoft.com/office/drawing/2014/main" id="{93B5B778-8ACB-4004-932D-BD95997BAEF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3" name="Freeform 48">
              <a:extLst>
                <a:ext uri="{FF2B5EF4-FFF2-40B4-BE49-F238E27FC236}">
                  <a16:creationId xmlns:a16="http://schemas.microsoft.com/office/drawing/2014/main" id="{1434AF34-0919-40AD-84B1-446D4FF2D6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4" name="Freeform 49">
              <a:extLst>
                <a:ext uri="{FF2B5EF4-FFF2-40B4-BE49-F238E27FC236}">
                  <a16:creationId xmlns:a16="http://schemas.microsoft.com/office/drawing/2014/main" id="{29546CF3-6DDD-4073-AB7F-C6E722257A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5" name="Freeform 50">
              <a:extLst>
                <a:ext uri="{FF2B5EF4-FFF2-40B4-BE49-F238E27FC236}">
                  <a16:creationId xmlns:a16="http://schemas.microsoft.com/office/drawing/2014/main" id="{289D46AB-128A-477F-B6C9-F40F115D6CE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6" name="Freeform 51">
              <a:extLst>
                <a:ext uri="{FF2B5EF4-FFF2-40B4-BE49-F238E27FC236}">
                  <a16:creationId xmlns:a16="http://schemas.microsoft.com/office/drawing/2014/main" id="{A7DA7E67-3368-44AD-AACD-EB64AE3487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7" name="Freeform 52">
              <a:extLst>
                <a:ext uri="{FF2B5EF4-FFF2-40B4-BE49-F238E27FC236}">
                  <a16:creationId xmlns:a16="http://schemas.microsoft.com/office/drawing/2014/main" id="{78BB1152-AB85-4AD8-BBA1-07CEA1F508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8" name="Freeform 53">
              <a:extLst>
                <a:ext uri="{FF2B5EF4-FFF2-40B4-BE49-F238E27FC236}">
                  <a16:creationId xmlns:a16="http://schemas.microsoft.com/office/drawing/2014/main" id="{A982E7F2-DD68-4093-B9C5-3E42B475AB4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9" name="Freeform 54">
              <a:extLst>
                <a:ext uri="{FF2B5EF4-FFF2-40B4-BE49-F238E27FC236}">
                  <a16:creationId xmlns:a16="http://schemas.microsoft.com/office/drawing/2014/main" id="{A682E224-4CD6-420B-897A-B23D50B82ED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0" name="Freeform 55">
              <a:extLst>
                <a:ext uri="{FF2B5EF4-FFF2-40B4-BE49-F238E27FC236}">
                  <a16:creationId xmlns:a16="http://schemas.microsoft.com/office/drawing/2014/main" id="{31B90F10-06CD-480E-8D35-6E0FFFB894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1" name="Freeform 56">
              <a:extLst>
                <a:ext uri="{FF2B5EF4-FFF2-40B4-BE49-F238E27FC236}">
                  <a16:creationId xmlns:a16="http://schemas.microsoft.com/office/drawing/2014/main" id="{7BC977DB-69B0-4D8D-B77C-E1127EC4172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2" name="Freeform 57">
              <a:extLst>
                <a:ext uri="{FF2B5EF4-FFF2-40B4-BE49-F238E27FC236}">
                  <a16:creationId xmlns:a16="http://schemas.microsoft.com/office/drawing/2014/main" id="{24127454-3FCB-41D6-ACFB-81D7E05A79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3" name="Freeform 58">
              <a:extLst>
                <a:ext uri="{FF2B5EF4-FFF2-40B4-BE49-F238E27FC236}">
                  <a16:creationId xmlns:a16="http://schemas.microsoft.com/office/drawing/2014/main" id="{7AA80D42-B8A8-475B-ADBF-99719CE9FE5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grpSp>
      <p:sp>
        <p:nvSpPr>
          <p:cNvPr id="115" name="Rectangle 114">
            <a:extLst>
              <a:ext uri="{FF2B5EF4-FFF2-40B4-BE49-F238E27FC236}">
                <a16:creationId xmlns:a16="http://schemas.microsoft.com/office/drawing/2014/main" id="{81B1BC20-CC70-4C30-B9BE-C23E121CA6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117" name="Picture 2">
            <a:extLst>
              <a:ext uri="{FF2B5EF4-FFF2-40B4-BE49-F238E27FC236}">
                <a16:creationId xmlns:a16="http://schemas.microsoft.com/office/drawing/2014/main" id="{BED7CCD5-D3A4-4162-9CC4-03DF5AB89D0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3" y="-3747"/>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grpSp>
        <p:nvGrpSpPr>
          <p:cNvPr id="119" name="Group 118">
            <a:extLst>
              <a:ext uri="{FF2B5EF4-FFF2-40B4-BE49-F238E27FC236}">
                <a16:creationId xmlns:a16="http://schemas.microsoft.com/office/drawing/2014/main" id="{D5E95061-A9DC-4C67-BCAF-F560690997E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bg2"/>
              </a:gs>
              <a:gs pos="100000">
                <a:schemeClr val="tx2">
                  <a:lumMod val="60000"/>
                  <a:lumOff val="40000"/>
                </a:schemeClr>
              </a:gs>
            </a:gsLst>
            <a:lin ang="5400000" scaled="0"/>
            <a:tileRect/>
          </a:gradFill>
        </p:grpSpPr>
        <p:sp>
          <p:nvSpPr>
            <p:cNvPr id="120" name="Rectangle 5">
              <a:extLst>
                <a:ext uri="{FF2B5EF4-FFF2-40B4-BE49-F238E27FC236}">
                  <a16:creationId xmlns:a16="http://schemas.microsoft.com/office/drawing/2014/main" id="{92D4D96C-8395-4198-90A3-2363570D4D3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121" name="Freeform 6">
              <a:extLst>
                <a:ext uri="{FF2B5EF4-FFF2-40B4-BE49-F238E27FC236}">
                  <a16:creationId xmlns:a16="http://schemas.microsoft.com/office/drawing/2014/main" id="{EF229BAE-A3AA-4095-A3F8-65181A71303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2" name="Freeform 7">
              <a:extLst>
                <a:ext uri="{FF2B5EF4-FFF2-40B4-BE49-F238E27FC236}">
                  <a16:creationId xmlns:a16="http://schemas.microsoft.com/office/drawing/2014/main" id="{C71621C3-B057-4E50-808A-EF718590D2C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3" name="Rectangle 8">
              <a:extLst>
                <a:ext uri="{FF2B5EF4-FFF2-40B4-BE49-F238E27FC236}">
                  <a16:creationId xmlns:a16="http://schemas.microsoft.com/office/drawing/2014/main" id="{37D3BCDA-C38C-4B10-A653-0210E8597876}"/>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124" name="Freeform 9">
              <a:extLst>
                <a:ext uri="{FF2B5EF4-FFF2-40B4-BE49-F238E27FC236}">
                  <a16:creationId xmlns:a16="http://schemas.microsoft.com/office/drawing/2014/main" id="{CE4DC5B4-793A-4E8B-A3F7-53EB548F452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5" name="Freeform 10">
              <a:extLst>
                <a:ext uri="{FF2B5EF4-FFF2-40B4-BE49-F238E27FC236}">
                  <a16:creationId xmlns:a16="http://schemas.microsoft.com/office/drawing/2014/main" id="{2664DA82-4469-42CC-93F4-662128EC65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6" name="Freeform 11">
              <a:extLst>
                <a:ext uri="{FF2B5EF4-FFF2-40B4-BE49-F238E27FC236}">
                  <a16:creationId xmlns:a16="http://schemas.microsoft.com/office/drawing/2014/main" id="{ED439A82-9407-4694-886D-7447BDFFD9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7" name="Freeform 12">
              <a:extLst>
                <a:ext uri="{FF2B5EF4-FFF2-40B4-BE49-F238E27FC236}">
                  <a16:creationId xmlns:a16="http://schemas.microsoft.com/office/drawing/2014/main" id="{C35292A7-2459-4132-8FE8-54BF071CCE2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8" name="Freeform 13">
              <a:extLst>
                <a:ext uri="{FF2B5EF4-FFF2-40B4-BE49-F238E27FC236}">
                  <a16:creationId xmlns:a16="http://schemas.microsoft.com/office/drawing/2014/main" id="{8A55D4A9-1B6E-409D-BF10-201C8A8292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9" name="Freeform 14">
              <a:extLst>
                <a:ext uri="{FF2B5EF4-FFF2-40B4-BE49-F238E27FC236}">
                  <a16:creationId xmlns:a16="http://schemas.microsoft.com/office/drawing/2014/main" id="{FDA8F85E-07E7-45C0-A165-6DB771A53D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0" name="Freeform 15">
              <a:extLst>
                <a:ext uri="{FF2B5EF4-FFF2-40B4-BE49-F238E27FC236}">
                  <a16:creationId xmlns:a16="http://schemas.microsoft.com/office/drawing/2014/main" id="{09508E73-6AA1-460C-97B9-8EF00855A56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1" name="Freeform 16">
              <a:extLst>
                <a:ext uri="{FF2B5EF4-FFF2-40B4-BE49-F238E27FC236}">
                  <a16:creationId xmlns:a16="http://schemas.microsoft.com/office/drawing/2014/main" id="{5913AD99-4A77-44C3-ACDF-8410765B76C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2" name="Freeform 17">
              <a:extLst>
                <a:ext uri="{FF2B5EF4-FFF2-40B4-BE49-F238E27FC236}">
                  <a16:creationId xmlns:a16="http://schemas.microsoft.com/office/drawing/2014/main" id="{413BDF5F-2CC6-47A3-B422-38D6E292DC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3" name="Freeform 18">
              <a:extLst>
                <a:ext uri="{FF2B5EF4-FFF2-40B4-BE49-F238E27FC236}">
                  <a16:creationId xmlns:a16="http://schemas.microsoft.com/office/drawing/2014/main" id="{6F69599A-544F-4B1D-91C3-762B09CF78F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4" name="Freeform 19">
              <a:extLst>
                <a:ext uri="{FF2B5EF4-FFF2-40B4-BE49-F238E27FC236}">
                  <a16:creationId xmlns:a16="http://schemas.microsoft.com/office/drawing/2014/main" id="{DFAE31B2-DF2A-4FD2-B98E-3657F825C9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5" name="Freeform 20">
              <a:extLst>
                <a:ext uri="{FF2B5EF4-FFF2-40B4-BE49-F238E27FC236}">
                  <a16:creationId xmlns:a16="http://schemas.microsoft.com/office/drawing/2014/main" id="{9D7B120D-680C-4AC9-A263-A7DE0F5F1F7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6" name="Freeform 21">
              <a:extLst>
                <a:ext uri="{FF2B5EF4-FFF2-40B4-BE49-F238E27FC236}">
                  <a16:creationId xmlns:a16="http://schemas.microsoft.com/office/drawing/2014/main" id="{DC8A9F99-D409-4E13-8D58-6A34BE714D2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7" name="Freeform 22">
              <a:extLst>
                <a:ext uri="{FF2B5EF4-FFF2-40B4-BE49-F238E27FC236}">
                  <a16:creationId xmlns:a16="http://schemas.microsoft.com/office/drawing/2014/main" id="{EB955E41-680C-44AA-B602-C1A69E951E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8" name="Freeform 23">
              <a:extLst>
                <a:ext uri="{FF2B5EF4-FFF2-40B4-BE49-F238E27FC236}">
                  <a16:creationId xmlns:a16="http://schemas.microsoft.com/office/drawing/2014/main" id="{332ED336-B831-4A24-9181-CC63707A4E1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9" name="Freeform 24">
              <a:extLst>
                <a:ext uri="{FF2B5EF4-FFF2-40B4-BE49-F238E27FC236}">
                  <a16:creationId xmlns:a16="http://schemas.microsoft.com/office/drawing/2014/main" id="{1A8B6B8C-5265-4AD1-9A67-B3CFFF4A9C3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40" name="Freeform 25">
              <a:extLst>
                <a:ext uri="{FF2B5EF4-FFF2-40B4-BE49-F238E27FC236}">
                  <a16:creationId xmlns:a16="http://schemas.microsoft.com/office/drawing/2014/main" id="{9E8ED6FD-8796-48CB-98ED-0E729E16BF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41" name="Freeform 26">
              <a:extLst>
                <a:ext uri="{FF2B5EF4-FFF2-40B4-BE49-F238E27FC236}">
                  <a16:creationId xmlns:a16="http://schemas.microsoft.com/office/drawing/2014/main" id="{DE668E67-2522-4B6B-A8BF-C3CD36F891D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42" name="Freeform 27">
              <a:extLst>
                <a:ext uri="{FF2B5EF4-FFF2-40B4-BE49-F238E27FC236}">
                  <a16:creationId xmlns:a16="http://schemas.microsoft.com/office/drawing/2014/main" id="{B2474CAA-635F-43E4-AFFF-B24637DC6F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43" name="Freeform 28">
              <a:extLst>
                <a:ext uri="{FF2B5EF4-FFF2-40B4-BE49-F238E27FC236}">
                  <a16:creationId xmlns:a16="http://schemas.microsoft.com/office/drawing/2014/main" id="{1C1B778D-83CB-443C-B463-7EE26603E1D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44" name="Freeform 29">
              <a:extLst>
                <a:ext uri="{FF2B5EF4-FFF2-40B4-BE49-F238E27FC236}">
                  <a16:creationId xmlns:a16="http://schemas.microsoft.com/office/drawing/2014/main" id="{654DEAB4-B194-4182-A7BE-E247F19AAE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45" name="Freeform 30">
              <a:extLst>
                <a:ext uri="{FF2B5EF4-FFF2-40B4-BE49-F238E27FC236}">
                  <a16:creationId xmlns:a16="http://schemas.microsoft.com/office/drawing/2014/main" id="{D8E3CE4C-0C48-485B-8EA0-B036FCC3333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46" name="Freeform 31">
              <a:extLst>
                <a:ext uri="{FF2B5EF4-FFF2-40B4-BE49-F238E27FC236}">
                  <a16:creationId xmlns:a16="http://schemas.microsoft.com/office/drawing/2014/main" id="{7958BBBD-B721-4DA1-8764-D8188EB706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47" name="Freeform 32">
              <a:extLst>
                <a:ext uri="{FF2B5EF4-FFF2-40B4-BE49-F238E27FC236}">
                  <a16:creationId xmlns:a16="http://schemas.microsoft.com/office/drawing/2014/main" id="{23180B75-7F19-41E5-A4C3-9096FF7D19E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48" name="Rectangle 33">
              <a:extLst>
                <a:ext uri="{FF2B5EF4-FFF2-40B4-BE49-F238E27FC236}">
                  <a16:creationId xmlns:a16="http://schemas.microsoft.com/office/drawing/2014/main" id="{57F706CF-8096-494C-A6E1-5BE7F62306F6}"/>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149" name="Freeform 34">
              <a:extLst>
                <a:ext uri="{FF2B5EF4-FFF2-40B4-BE49-F238E27FC236}">
                  <a16:creationId xmlns:a16="http://schemas.microsoft.com/office/drawing/2014/main" id="{8B4065A5-6701-492B-BE7F-9E00FE6156D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50" name="Freeform 35">
              <a:extLst>
                <a:ext uri="{FF2B5EF4-FFF2-40B4-BE49-F238E27FC236}">
                  <a16:creationId xmlns:a16="http://schemas.microsoft.com/office/drawing/2014/main" id="{66E06571-DDD0-47CB-97CF-FF84324673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51" name="Freeform 36">
              <a:extLst>
                <a:ext uri="{FF2B5EF4-FFF2-40B4-BE49-F238E27FC236}">
                  <a16:creationId xmlns:a16="http://schemas.microsoft.com/office/drawing/2014/main" id="{50F0D75F-DE36-46A5-8FEB-00CF9D01A5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52" name="Freeform 37">
              <a:extLst>
                <a:ext uri="{FF2B5EF4-FFF2-40B4-BE49-F238E27FC236}">
                  <a16:creationId xmlns:a16="http://schemas.microsoft.com/office/drawing/2014/main" id="{C7AF11B9-2298-41D7-9878-99E19E8274F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53" name="Freeform 38">
              <a:extLst>
                <a:ext uri="{FF2B5EF4-FFF2-40B4-BE49-F238E27FC236}">
                  <a16:creationId xmlns:a16="http://schemas.microsoft.com/office/drawing/2014/main" id="{7B43B683-4229-4623-A504-56FE6CCB55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54" name="Freeform 39">
              <a:extLst>
                <a:ext uri="{FF2B5EF4-FFF2-40B4-BE49-F238E27FC236}">
                  <a16:creationId xmlns:a16="http://schemas.microsoft.com/office/drawing/2014/main" id="{7B4CC276-9BB9-4394-A369-F7DB2BD8E8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55" name="Freeform 40">
              <a:extLst>
                <a:ext uri="{FF2B5EF4-FFF2-40B4-BE49-F238E27FC236}">
                  <a16:creationId xmlns:a16="http://schemas.microsoft.com/office/drawing/2014/main" id="{98010162-18EE-455C-AABD-0B715C2BBFD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56" name="Freeform 41">
              <a:extLst>
                <a:ext uri="{FF2B5EF4-FFF2-40B4-BE49-F238E27FC236}">
                  <a16:creationId xmlns:a16="http://schemas.microsoft.com/office/drawing/2014/main" id="{5950D288-22B2-4286-B4FB-D6665C103E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57" name="Freeform 42">
              <a:extLst>
                <a:ext uri="{FF2B5EF4-FFF2-40B4-BE49-F238E27FC236}">
                  <a16:creationId xmlns:a16="http://schemas.microsoft.com/office/drawing/2014/main" id="{E0A686CA-B0EF-4B0C-B69B-E715EA3E54E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58" name="Freeform 43">
              <a:extLst>
                <a:ext uri="{FF2B5EF4-FFF2-40B4-BE49-F238E27FC236}">
                  <a16:creationId xmlns:a16="http://schemas.microsoft.com/office/drawing/2014/main" id="{75D61EE6-C405-433B-AEC8-6241D54720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59" name="Freeform 44">
              <a:extLst>
                <a:ext uri="{FF2B5EF4-FFF2-40B4-BE49-F238E27FC236}">
                  <a16:creationId xmlns:a16="http://schemas.microsoft.com/office/drawing/2014/main" id="{4C718553-7221-4BFF-AFEE-64E166C6A82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60" name="Rectangle 45">
              <a:extLst>
                <a:ext uri="{FF2B5EF4-FFF2-40B4-BE49-F238E27FC236}">
                  <a16:creationId xmlns:a16="http://schemas.microsoft.com/office/drawing/2014/main" id="{9F00A845-A7BB-4253-8C15-0FF3D05980E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161" name="Freeform 46">
              <a:extLst>
                <a:ext uri="{FF2B5EF4-FFF2-40B4-BE49-F238E27FC236}">
                  <a16:creationId xmlns:a16="http://schemas.microsoft.com/office/drawing/2014/main" id="{53476DBF-E7E4-46E9-AAF2-8810E14EEC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62" name="Freeform 47">
              <a:extLst>
                <a:ext uri="{FF2B5EF4-FFF2-40B4-BE49-F238E27FC236}">
                  <a16:creationId xmlns:a16="http://schemas.microsoft.com/office/drawing/2014/main" id="{4F608C86-9940-444C-B200-155DF4E02B6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63" name="Freeform 48">
              <a:extLst>
                <a:ext uri="{FF2B5EF4-FFF2-40B4-BE49-F238E27FC236}">
                  <a16:creationId xmlns:a16="http://schemas.microsoft.com/office/drawing/2014/main" id="{BB49A08B-2E6F-4B8C-8F61-6869B069BA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64" name="Freeform 49">
              <a:extLst>
                <a:ext uri="{FF2B5EF4-FFF2-40B4-BE49-F238E27FC236}">
                  <a16:creationId xmlns:a16="http://schemas.microsoft.com/office/drawing/2014/main" id="{03A08195-C526-497F-89D0-566E91704B6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65" name="Freeform 50">
              <a:extLst>
                <a:ext uri="{FF2B5EF4-FFF2-40B4-BE49-F238E27FC236}">
                  <a16:creationId xmlns:a16="http://schemas.microsoft.com/office/drawing/2014/main" id="{235FDAAF-2063-40C9-BE1C-7E116C8A30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66" name="Freeform 51">
              <a:extLst>
                <a:ext uri="{FF2B5EF4-FFF2-40B4-BE49-F238E27FC236}">
                  <a16:creationId xmlns:a16="http://schemas.microsoft.com/office/drawing/2014/main" id="{2EAF15FA-570E-412B-992B-CAAB833844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67" name="Freeform 52">
              <a:extLst>
                <a:ext uri="{FF2B5EF4-FFF2-40B4-BE49-F238E27FC236}">
                  <a16:creationId xmlns:a16="http://schemas.microsoft.com/office/drawing/2014/main" id="{91FCA14D-FA3E-44C1-B8CB-8C8B730486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68" name="Freeform 53">
              <a:extLst>
                <a:ext uri="{FF2B5EF4-FFF2-40B4-BE49-F238E27FC236}">
                  <a16:creationId xmlns:a16="http://schemas.microsoft.com/office/drawing/2014/main" id="{A889215B-3708-4985-A1D7-42A99B3575C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69" name="Freeform 54">
              <a:extLst>
                <a:ext uri="{FF2B5EF4-FFF2-40B4-BE49-F238E27FC236}">
                  <a16:creationId xmlns:a16="http://schemas.microsoft.com/office/drawing/2014/main" id="{5C58C66E-AFD4-4A37-9646-FF8A511A6C1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70" name="Freeform 55">
              <a:extLst>
                <a:ext uri="{FF2B5EF4-FFF2-40B4-BE49-F238E27FC236}">
                  <a16:creationId xmlns:a16="http://schemas.microsoft.com/office/drawing/2014/main" id="{F99DC7ED-E983-4ACA-B702-727C2A5939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71" name="Freeform 56">
              <a:extLst>
                <a:ext uri="{FF2B5EF4-FFF2-40B4-BE49-F238E27FC236}">
                  <a16:creationId xmlns:a16="http://schemas.microsoft.com/office/drawing/2014/main" id="{918FC910-5BDA-49AE-95A5-774012D2D60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72" name="Freeform 57">
              <a:extLst>
                <a:ext uri="{FF2B5EF4-FFF2-40B4-BE49-F238E27FC236}">
                  <a16:creationId xmlns:a16="http://schemas.microsoft.com/office/drawing/2014/main" id="{AA1E286C-EECB-46DC-9505-501CCDD8B8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73" name="Freeform 58">
              <a:extLst>
                <a:ext uri="{FF2B5EF4-FFF2-40B4-BE49-F238E27FC236}">
                  <a16:creationId xmlns:a16="http://schemas.microsoft.com/office/drawing/2014/main" id="{A838D816-F9F3-4AB2-92C6-1F986D0BC03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grpSp>
      <p:sp>
        <p:nvSpPr>
          <p:cNvPr id="5" name="Title 4">
            <a:extLst>
              <a:ext uri="{FF2B5EF4-FFF2-40B4-BE49-F238E27FC236}">
                <a16:creationId xmlns:a16="http://schemas.microsoft.com/office/drawing/2014/main" id="{E7161738-7083-E64A-95C0-E18714FD5640}"/>
              </a:ext>
            </a:extLst>
          </p:cNvPr>
          <p:cNvSpPr>
            <a:spLocks noGrp="1"/>
          </p:cNvSpPr>
          <p:nvPr>
            <p:ph type="title"/>
          </p:nvPr>
        </p:nvSpPr>
        <p:spPr>
          <a:xfrm>
            <a:off x="1617231" y="4722080"/>
            <a:ext cx="8957534" cy="1097640"/>
          </a:xfrm>
        </p:spPr>
        <p:txBody>
          <a:bodyPr vert="horz" lIns="91440" tIns="45720" rIns="91440" bIns="45720" rtlCol="0" anchor="b">
            <a:normAutofit/>
          </a:bodyPr>
          <a:lstStyle/>
          <a:p>
            <a:pPr algn="ctr"/>
            <a:r>
              <a:rPr lang="en-US" dirty="0">
                <a:solidFill>
                  <a:srgbClr val="FFFFFF"/>
                </a:solidFill>
              </a:rPr>
              <a:t>Example of an http response for an options request</a:t>
            </a:r>
          </a:p>
        </p:txBody>
      </p:sp>
      <p:sp useBgFill="1">
        <p:nvSpPr>
          <p:cNvPr id="175" name="Round Diagonal Corner Rectangle 6">
            <a:extLst>
              <a:ext uri="{FF2B5EF4-FFF2-40B4-BE49-F238E27FC236}">
                <a16:creationId xmlns:a16="http://schemas.microsoft.com/office/drawing/2014/main" id="{4683B8BC-85C4-41F2-9CD3-B074823B6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974" y="639965"/>
            <a:ext cx="10879991" cy="3598548"/>
          </a:xfrm>
          <a:prstGeom prst="round2DiagRect">
            <a:avLst>
              <a:gd name="adj1" fmla="val 9529"/>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2" name="Picture 51" descr="Text&#10;&#10;Description automatically generated">
            <a:extLst>
              <a:ext uri="{FF2B5EF4-FFF2-40B4-BE49-F238E27FC236}">
                <a16:creationId xmlns:a16="http://schemas.microsoft.com/office/drawing/2014/main" id="{B6D2E64A-A076-6740-ABA1-3E7FD0DA5C52}"/>
              </a:ext>
            </a:extLst>
          </p:cNvPr>
          <p:cNvPicPr>
            <a:picLocks noChangeAspect="1"/>
          </p:cNvPicPr>
          <p:nvPr/>
        </p:nvPicPr>
        <p:blipFill>
          <a:blip r:embed="rId3"/>
          <a:stretch>
            <a:fillRect/>
          </a:stretch>
        </p:blipFill>
        <p:spPr>
          <a:xfrm>
            <a:off x="1856266" y="951493"/>
            <a:ext cx="8501407" cy="2975493"/>
          </a:xfrm>
          <a:prstGeom prst="rect">
            <a:avLst/>
          </a:prstGeom>
        </p:spPr>
      </p:pic>
    </p:spTree>
    <p:extLst>
      <p:ext uri="{BB962C8B-B14F-4D97-AF65-F5344CB8AC3E}">
        <p14:creationId xmlns:p14="http://schemas.microsoft.com/office/powerpoint/2010/main" val="2883160046"/>
      </p:ext>
    </p:extLst>
  </p:cSld>
  <p:clrMapOvr>
    <a:overrideClrMapping bg1="lt1" tx1="dk1" bg2="lt2" tx2="dk2" accent1="accent1" accent2="accent2" accent3="accent3" accent4="accent4" accent5="accent5" accent6="accent6" hlink="hlink" folHlink="folHlink"/>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02E8E3-0158-704A-8DCD-90CA2CD4ADE8}"/>
              </a:ext>
            </a:extLst>
          </p:cNvPr>
          <p:cNvSpPr>
            <a:spLocks noGrp="1"/>
          </p:cNvSpPr>
          <p:nvPr>
            <p:ph type="title"/>
          </p:nvPr>
        </p:nvSpPr>
        <p:spPr/>
        <p:txBody>
          <a:bodyPr>
            <a:normAutofit/>
          </a:bodyPr>
          <a:lstStyle/>
          <a:p>
            <a:pPr algn="ctr"/>
            <a:r>
              <a:rPr lang="en-US" dirty="0">
                <a:solidFill>
                  <a:schemeClr val="bg1"/>
                </a:solidFill>
              </a:rPr>
              <a:t>Ssh protocol</a:t>
            </a:r>
          </a:p>
        </p:txBody>
      </p:sp>
      <p:sp>
        <p:nvSpPr>
          <p:cNvPr id="3" name="Content Placeholder 2">
            <a:extLst>
              <a:ext uri="{FF2B5EF4-FFF2-40B4-BE49-F238E27FC236}">
                <a16:creationId xmlns:a16="http://schemas.microsoft.com/office/drawing/2014/main" id="{53E2F477-F3E2-7D4D-AB98-98007A7F5795}"/>
              </a:ext>
            </a:extLst>
          </p:cNvPr>
          <p:cNvSpPr>
            <a:spLocks noGrp="1"/>
          </p:cNvSpPr>
          <p:nvPr>
            <p:ph idx="1"/>
          </p:nvPr>
        </p:nvSpPr>
        <p:spPr>
          <a:xfrm>
            <a:off x="4305300" y="1915854"/>
            <a:ext cx="6742112" cy="4129954"/>
          </a:xfrm>
        </p:spPr>
        <p:txBody>
          <a:bodyPr>
            <a:normAutofit/>
          </a:bodyPr>
          <a:lstStyle/>
          <a:p>
            <a:r>
              <a:rPr lang="en-US" dirty="0">
                <a:solidFill>
                  <a:schemeClr val="bg1"/>
                </a:solidFill>
              </a:rPr>
              <a:t>SSH stands for Secure Shell. SSH protocol is a network communication protocol that enables two computers to communicate and share data. It utilizes a form of client-server protocol in which clients and servers communicate via a secure channel. SSH is often used to "log in" and perform operations on remote computers but it may also be used for transferring data.</a:t>
            </a:r>
          </a:p>
        </p:txBody>
      </p:sp>
      <p:pic>
        <p:nvPicPr>
          <p:cNvPr id="22532" name="Picture 4" descr="SSH Keys: Know Your Format">
            <a:extLst>
              <a:ext uri="{FF2B5EF4-FFF2-40B4-BE49-F238E27FC236}">
                <a16:creationId xmlns:a16="http://schemas.microsoft.com/office/drawing/2014/main" id="{3F7AE56D-5999-3942-B264-BED55CB6EA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5300" y="1853593"/>
            <a:ext cx="3810000"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073371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02E8E3-0158-704A-8DCD-90CA2CD4ADE8}"/>
              </a:ext>
            </a:extLst>
          </p:cNvPr>
          <p:cNvSpPr>
            <a:spLocks noGrp="1"/>
          </p:cNvSpPr>
          <p:nvPr>
            <p:ph type="title"/>
          </p:nvPr>
        </p:nvSpPr>
        <p:spPr>
          <a:xfrm>
            <a:off x="1143001" y="306186"/>
            <a:ext cx="9905998" cy="1478570"/>
          </a:xfrm>
        </p:spPr>
        <p:txBody>
          <a:bodyPr>
            <a:normAutofit/>
          </a:bodyPr>
          <a:lstStyle/>
          <a:p>
            <a:pPr algn="ctr"/>
            <a:r>
              <a:rPr lang="en-US" dirty="0">
                <a:solidFill>
                  <a:schemeClr val="bg1"/>
                </a:solidFill>
              </a:rPr>
              <a:t>Ssh protocol - layers</a:t>
            </a:r>
          </a:p>
        </p:txBody>
      </p:sp>
      <p:sp>
        <p:nvSpPr>
          <p:cNvPr id="3" name="Content Placeholder 2">
            <a:extLst>
              <a:ext uri="{FF2B5EF4-FFF2-40B4-BE49-F238E27FC236}">
                <a16:creationId xmlns:a16="http://schemas.microsoft.com/office/drawing/2014/main" id="{53E2F477-F3E2-7D4D-AB98-98007A7F5795}"/>
              </a:ext>
            </a:extLst>
          </p:cNvPr>
          <p:cNvSpPr>
            <a:spLocks noGrp="1"/>
          </p:cNvSpPr>
          <p:nvPr>
            <p:ph idx="1"/>
          </p:nvPr>
        </p:nvSpPr>
        <p:spPr>
          <a:xfrm>
            <a:off x="1016000" y="1915854"/>
            <a:ext cx="5448300" cy="4129954"/>
          </a:xfrm>
        </p:spPr>
        <p:txBody>
          <a:bodyPr>
            <a:normAutofit fontScale="92500" lnSpcReduction="10000"/>
          </a:bodyPr>
          <a:lstStyle/>
          <a:p>
            <a:r>
              <a:rPr lang="en-US" dirty="0">
                <a:solidFill>
                  <a:schemeClr val="bg1"/>
                </a:solidFill>
              </a:rPr>
              <a:t>The SSH protocol has three layers:</a:t>
            </a:r>
          </a:p>
          <a:p>
            <a:pPr lvl="1"/>
            <a:r>
              <a:rPr lang="en-US" b="1" dirty="0">
                <a:solidFill>
                  <a:schemeClr val="bg1"/>
                </a:solidFill>
              </a:rPr>
              <a:t>The Transport Layer: </a:t>
            </a:r>
            <a:r>
              <a:rPr lang="en-US" dirty="0">
                <a:solidFill>
                  <a:schemeClr val="bg1"/>
                </a:solidFill>
              </a:rPr>
              <a:t>Ensures secure communication between the server and the client, monitors data encryption/decryption, and protects the integrity of the connection. Also performs data caching and compression..</a:t>
            </a:r>
          </a:p>
          <a:p>
            <a:pPr lvl="1"/>
            <a:r>
              <a:rPr lang="en-US" b="1" dirty="0">
                <a:solidFill>
                  <a:schemeClr val="bg1"/>
                </a:solidFill>
              </a:rPr>
              <a:t>The Authentication Layer: </a:t>
            </a:r>
            <a:r>
              <a:rPr lang="en-US" dirty="0">
                <a:solidFill>
                  <a:schemeClr val="bg1"/>
                </a:solidFill>
              </a:rPr>
              <a:t>Conducts the client authentication procedure.</a:t>
            </a:r>
          </a:p>
          <a:p>
            <a:pPr lvl="1"/>
            <a:r>
              <a:rPr lang="en-US" b="1" dirty="0">
                <a:solidFill>
                  <a:schemeClr val="bg1"/>
                </a:solidFill>
              </a:rPr>
              <a:t>The Connection Layer: </a:t>
            </a:r>
            <a:r>
              <a:rPr lang="en-US" dirty="0">
                <a:solidFill>
                  <a:schemeClr val="bg1"/>
                </a:solidFill>
              </a:rPr>
              <a:t>Manages communication channels after the authentication.</a:t>
            </a:r>
          </a:p>
        </p:txBody>
      </p:sp>
      <p:pic>
        <p:nvPicPr>
          <p:cNvPr id="24578" name="Picture 2" descr="Layers comprising the SSH protocol">
            <a:extLst>
              <a:ext uri="{FF2B5EF4-FFF2-40B4-BE49-F238E27FC236}">
                <a16:creationId xmlns:a16="http://schemas.microsoft.com/office/drawing/2014/main" id="{335B2FE7-1FE0-8645-B964-0FC9FE6F16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24600" y="2178050"/>
            <a:ext cx="5080000" cy="2501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74557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3E31FD-D72E-0A4B-B1BF-675B72DD3BB7}"/>
              </a:ext>
            </a:extLst>
          </p:cNvPr>
          <p:cNvSpPr>
            <a:spLocks noGrp="1"/>
          </p:cNvSpPr>
          <p:nvPr>
            <p:ph type="title"/>
          </p:nvPr>
        </p:nvSpPr>
        <p:spPr/>
        <p:txBody>
          <a:bodyPr/>
          <a:lstStyle/>
          <a:p>
            <a:pPr algn="ctr"/>
            <a:r>
              <a:rPr lang="en-US" dirty="0"/>
              <a:t>Grading and evaluation</a:t>
            </a:r>
          </a:p>
        </p:txBody>
      </p:sp>
      <p:sp>
        <p:nvSpPr>
          <p:cNvPr id="3" name="Content Placeholder 2">
            <a:extLst>
              <a:ext uri="{FF2B5EF4-FFF2-40B4-BE49-F238E27FC236}">
                <a16:creationId xmlns:a16="http://schemas.microsoft.com/office/drawing/2014/main" id="{A6E53BE5-EEE2-4749-AF8E-65E1EBC49BC6}"/>
              </a:ext>
            </a:extLst>
          </p:cNvPr>
          <p:cNvSpPr>
            <a:spLocks noGrp="1"/>
          </p:cNvSpPr>
          <p:nvPr>
            <p:ph idx="1"/>
          </p:nvPr>
        </p:nvSpPr>
        <p:spPr>
          <a:xfrm>
            <a:off x="1141412" y="1902818"/>
            <a:ext cx="9905999" cy="4336664"/>
          </a:xfrm>
        </p:spPr>
        <p:txBody>
          <a:bodyPr>
            <a:normAutofit/>
          </a:bodyPr>
          <a:lstStyle/>
          <a:p>
            <a:r>
              <a:rPr lang="en-US" dirty="0"/>
              <a:t>Short In-Class Activities: 40% </a:t>
            </a:r>
          </a:p>
          <a:p>
            <a:pPr lvl="1"/>
            <a:r>
              <a:rPr lang="en-US" dirty="0"/>
              <a:t>In-class activities are due at 11:45pm on the day after class. You may miss </a:t>
            </a:r>
            <a:r>
              <a:rPr lang="en-US" b="1" dirty="0"/>
              <a:t>two</a:t>
            </a:r>
            <a:r>
              <a:rPr lang="en-US" dirty="0"/>
              <a:t> without your grade being affected. </a:t>
            </a:r>
          </a:p>
          <a:p>
            <a:pPr lvl="1"/>
            <a:r>
              <a:rPr lang="en-US" dirty="0"/>
              <a:t>If more than 15 minutes late, 15% will be taken off the grade of the activity, and an additional 15% will be taken off at 24 hours after the due date-time. If 48 hours+ late, you will not be allowed to hand in the activity. </a:t>
            </a:r>
          </a:p>
          <a:p>
            <a:r>
              <a:rPr lang="en-US" dirty="0"/>
              <a:t>Quizzes: 30% </a:t>
            </a:r>
          </a:p>
          <a:p>
            <a:pPr lvl="1"/>
            <a:r>
              <a:rPr lang="en-US" dirty="0"/>
              <a:t>The lowest</a:t>
            </a:r>
            <a:r>
              <a:rPr lang="en-US" b="1" dirty="0"/>
              <a:t> </a:t>
            </a:r>
            <a:r>
              <a:rPr lang="en-US" dirty="0"/>
              <a:t>quiz grade will dropped. </a:t>
            </a:r>
          </a:p>
          <a:p>
            <a:r>
              <a:rPr lang="en-US" dirty="0"/>
              <a:t>Final Project: 30%</a:t>
            </a:r>
          </a:p>
        </p:txBody>
      </p:sp>
      <p:sp>
        <p:nvSpPr>
          <p:cNvPr id="4" name="TextBox 3">
            <a:extLst>
              <a:ext uri="{FF2B5EF4-FFF2-40B4-BE49-F238E27FC236}">
                <a16:creationId xmlns:a16="http://schemas.microsoft.com/office/drawing/2014/main" id="{6F449520-0FD6-3E40-8538-C0ABDBDB19DE}"/>
              </a:ext>
            </a:extLst>
          </p:cNvPr>
          <p:cNvSpPr txBox="1"/>
          <p:nvPr/>
        </p:nvSpPr>
        <p:spPr>
          <a:xfrm>
            <a:off x="5614266" y="6239482"/>
            <a:ext cx="5834354" cy="369332"/>
          </a:xfrm>
          <a:prstGeom prst="rect">
            <a:avLst/>
          </a:prstGeom>
          <a:noFill/>
        </p:spPr>
        <p:txBody>
          <a:bodyPr wrap="none" rtlCol="0">
            <a:spAutoFit/>
          </a:bodyPr>
          <a:lstStyle/>
          <a:p>
            <a:r>
              <a:rPr lang="en-US" dirty="0"/>
              <a:t>Please let me know if you need any special accommodations! </a:t>
            </a:r>
          </a:p>
        </p:txBody>
      </p:sp>
    </p:spTree>
    <p:extLst>
      <p:ext uri="{BB962C8B-B14F-4D97-AF65-F5344CB8AC3E}">
        <p14:creationId xmlns:p14="http://schemas.microsoft.com/office/powerpoint/2010/main" val="29107217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3E31FD-D72E-0A4B-B1BF-675B72DD3BB7}"/>
              </a:ext>
            </a:extLst>
          </p:cNvPr>
          <p:cNvSpPr>
            <a:spLocks noGrp="1"/>
          </p:cNvSpPr>
          <p:nvPr>
            <p:ph type="title"/>
          </p:nvPr>
        </p:nvSpPr>
        <p:spPr>
          <a:xfrm>
            <a:off x="1141412" y="0"/>
            <a:ext cx="9905998" cy="1478570"/>
          </a:xfrm>
        </p:spPr>
        <p:txBody>
          <a:bodyPr/>
          <a:lstStyle/>
          <a:p>
            <a:pPr algn="ctr"/>
            <a:r>
              <a:rPr lang="en-US" dirty="0"/>
              <a:t>The project</a:t>
            </a:r>
          </a:p>
        </p:txBody>
      </p:sp>
      <p:sp>
        <p:nvSpPr>
          <p:cNvPr id="3" name="Content Placeholder 2">
            <a:extLst>
              <a:ext uri="{FF2B5EF4-FFF2-40B4-BE49-F238E27FC236}">
                <a16:creationId xmlns:a16="http://schemas.microsoft.com/office/drawing/2014/main" id="{A6E53BE5-EEE2-4749-AF8E-65E1EBC49BC6}"/>
              </a:ext>
            </a:extLst>
          </p:cNvPr>
          <p:cNvSpPr>
            <a:spLocks noGrp="1"/>
          </p:cNvSpPr>
          <p:nvPr>
            <p:ph idx="1"/>
          </p:nvPr>
        </p:nvSpPr>
        <p:spPr>
          <a:xfrm>
            <a:off x="1141412" y="1478570"/>
            <a:ext cx="9905999" cy="4336664"/>
          </a:xfrm>
        </p:spPr>
        <p:txBody>
          <a:bodyPr>
            <a:normAutofit lnSpcReduction="10000"/>
          </a:bodyPr>
          <a:lstStyle/>
          <a:p>
            <a:r>
              <a:rPr lang="en-US" dirty="0"/>
              <a:t>You will be making your very own API using the ASP.NET Core framework! </a:t>
            </a:r>
          </a:p>
          <a:p>
            <a:pPr lvl="1"/>
            <a:r>
              <a:rPr lang="en-US" dirty="0"/>
              <a:t>You won’t need to worry about making a </a:t>
            </a:r>
            <a:r>
              <a:rPr lang="en-US" b="1" dirty="0"/>
              <a:t>front end</a:t>
            </a:r>
            <a:r>
              <a:rPr lang="en-US" dirty="0"/>
              <a:t> (the graphical user interface– what a user would typically see and interact with.) </a:t>
            </a:r>
          </a:p>
          <a:p>
            <a:pPr lvl="1"/>
            <a:r>
              <a:rPr lang="en-US" dirty="0"/>
              <a:t>The ASP.NET Core framework uses C#. We’ll be going over some of the major differences between C++ and C# before we start our project, so no need to stress.</a:t>
            </a:r>
          </a:p>
          <a:p>
            <a:pPr lvl="1"/>
            <a:r>
              <a:rPr lang="en-US" dirty="0"/>
              <a:t>Because we’re not making a front end, we need a way to be able to test our API through our </a:t>
            </a:r>
            <a:r>
              <a:rPr lang="en-US" b="1" dirty="0"/>
              <a:t>API endpoint </a:t>
            </a:r>
            <a:r>
              <a:rPr lang="en-US" dirty="0"/>
              <a:t>(the point at which an API would connect with another entity.) We’re going to be using Postman to do this! </a:t>
            </a:r>
          </a:p>
          <a:p>
            <a:pPr lvl="2"/>
            <a:r>
              <a:rPr lang="en-US" dirty="0"/>
              <a:t>Postman is an application used as a tool that allows us to build, test, and modify our APIs. </a:t>
            </a:r>
          </a:p>
          <a:p>
            <a:pPr lvl="1"/>
            <a:r>
              <a:rPr lang="en-US" dirty="0"/>
              <a:t>The type of API we will be making is referred to as an </a:t>
            </a:r>
            <a:r>
              <a:rPr lang="en-US" b="1" dirty="0"/>
              <a:t>HTTP API</a:t>
            </a:r>
            <a:r>
              <a:rPr lang="en-US" dirty="0"/>
              <a:t>. We’ll be going over the different types of APIs that exist throughout the semester. </a:t>
            </a:r>
          </a:p>
        </p:txBody>
      </p:sp>
    </p:spTree>
    <p:extLst>
      <p:ext uri="{BB962C8B-B14F-4D97-AF65-F5344CB8AC3E}">
        <p14:creationId xmlns:p14="http://schemas.microsoft.com/office/powerpoint/2010/main" val="12912069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02E8E3-0158-704A-8DCD-90CA2CD4ADE8}"/>
              </a:ext>
            </a:extLst>
          </p:cNvPr>
          <p:cNvSpPr>
            <a:spLocks noGrp="1"/>
          </p:cNvSpPr>
          <p:nvPr>
            <p:ph type="title"/>
          </p:nvPr>
        </p:nvSpPr>
        <p:spPr/>
        <p:txBody>
          <a:bodyPr/>
          <a:lstStyle/>
          <a:p>
            <a:pPr algn="ctr"/>
            <a:r>
              <a:rPr lang="en-US" dirty="0">
                <a:solidFill>
                  <a:schemeClr val="bg1"/>
                </a:solidFill>
              </a:rPr>
              <a:t>What is an API, anyway?</a:t>
            </a:r>
          </a:p>
        </p:txBody>
      </p:sp>
      <p:sp>
        <p:nvSpPr>
          <p:cNvPr id="3" name="Content Placeholder 2">
            <a:extLst>
              <a:ext uri="{FF2B5EF4-FFF2-40B4-BE49-F238E27FC236}">
                <a16:creationId xmlns:a16="http://schemas.microsoft.com/office/drawing/2014/main" id="{53E2F477-F3E2-7D4D-AB98-98007A7F5795}"/>
              </a:ext>
            </a:extLst>
          </p:cNvPr>
          <p:cNvSpPr>
            <a:spLocks noGrp="1"/>
          </p:cNvSpPr>
          <p:nvPr>
            <p:ph idx="1"/>
          </p:nvPr>
        </p:nvSpPr>
        <p:spPr/>
        <p:txBody>
          <a:bodyPr/>
          <a:lstStyle/>
          <a:p>
            <a:r>
              <a:rPr lang="en-US" dirty="0">
                <a:solidFill>
                  <a:schemeClr val="bg1"/>
                </a:solidFill>
              </a:rPr>
              <a:t>API stands for “Application Programming Interface.” </a:t>
            </a:r>
          </a:p>
          <a:p>
            <a:r>
              <a:rPr lang="en-US" dirty="0">
                <a:solidFill>
                  <a:schemeClr val="bg1"/>
                </a:solidFill>
              </a:rPr>
              <a:t>APIs are used by different applications and services to communicate with each other. </a:t>
            </a:r>
          </a:p>
          <a:p>
            <a:pPr marL="0" indent="0">
              <a:buNone/>
            </a:pPr>
            <a:endParaRPr lang="en-US" dirty="0">
              <a:solidFill>
                <a:schemeClr val="bg1"/>
              </a:solidFill>
            </a:endParaRPr>
          </a:p>
        </p:txBody>
      </p:sp>
      <p:sp>
        <p:nvSpPr>
          <p:cNvPr id="4" name="Rectangle 3">
            <a:extLst>
              <a:ext uri="{FF2B5EF4-FFF2-40B4-BE49-F238E27FC236}">
                <a16:creationId xmlns:a16="http://schemas.microsoft.com/office/drawing/2014/main" id="{51CD47E4-F322-6D47-915A-2F80B4CF4537}"/>
              </a:ext>
            </a:extLst>
          </p:cNvPr>
          <p:cNvSpPr/>
          <p:nvPr/>
        </p:nvSpPr>
        <p:spPr>
          <a:xfrm>
            <a:off x="1269564" y="4252438"/>
            <a:ext cx="9649693" cy="923330"/>
          </a:xfrm>
          <a:prstGeom prst="rect">
            <a:avLst/>
          </a:prstGeom>
          <a:noFill/>
          <a:effectLst/>
        </p:spPr>
        <p:txBody>
          <a:bodyPr wrap="none" lIns="91440" tIns="45720" rIns="91440" bIns="45720">
            <a:spAutoFit/>
          </a:bodyPr>
          <a:lstStyle/>
          <a:p>
            <a:pPr algn="ctr"/>
            <a:r>
              <a:rPr lang="en-US" sz="5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Let’s check out some examples…</a:t>
            </a:r>
          </a:p>
        </p:txBody>
      </p:sp>
    </p:spTree>
    <p:extLst>
      <p:ext uri="{BB962C8B-B14F-4D97-AF65-F5344CB8AC3E}">
        <p14:creationId xmlns:p14="http://schemas.microsoft.com/office/powerpoint/2010/main" val="28665819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3E2F477-F3E2-7D4D-AB98-98007A7F5795}"/>
              </a:ext>
            </a:extLst>
          </p:cNvPr>
          <p:cNvSpPr>
            <a:spLocks noGrp="1"/>
          </p:cNvSpPr>
          <p:nvPr>
            <p:ph idx="1"/>
          </p:nvPr>
        </p:nvSpPr>
        <p:spPr>
          <a:xfrm>
            <a:off x="7253416" y="939113"/>
            <a:ext cx="4534929" cy="5799311"/>
          </a:xfrm>
        </p:spPr>
        <p:txBody>
          <a:bodyPr>
            <a:noAutofit/>
          </a:bodyPr>
          <a:lstStyle/>
          <a:p>
            <a:r>
              <a:rPr lang="en-US" sz="2000" dirty="0">
                <a:solidFill>
                  <a:schemeClr val="bg1"/>
                </a:solidFill>
              </a:rPr>
              <a:t>Imagine you’re at a restaurant and order some food by interacting with the waiter. You have a few options here– you can order food, or drinks, or ask for your check…</a:t>
            </a:r>
          </a:p>
          <a:p>
            <a:r>
              <a:rPr lang="en-US" sz="2000" dirty="0">
                <a:solidFill>
                  <a:schemeClr val="bg1"/>
                </a:solidFill>
              </a:rPr>
              <a:t>The waiter shields you from all of the more complicated tasks that happen behind the scenes. In essence, they are the interface that stands between you and the services that a restaurant offers. </a:t>
            </a:r>
          </a:p>
          <a:p>
            <a:r>
              <a:rPr lang="en-US" sz="2000" dirty="0">
                <a:solidFill>
                  <a:schemeClr val="bg1"/>
                </a:solidFill>
              </a:rPr>
              <a:t>In theory, the waiter is the API of your restaurant. It manipulates or searches through data from a source (like a database!) and presents the appropriate information to you.</a:t>
            </a:r>
          </a:p>
        </p:txBody>
      </p:sp>
      <p:pic>
        <p:nvPicPr>
          <p:cNvPr id="1026" name="Picture 2" descr="Revolving restaurant - Wikipedia">
            <a:extLst>
              <a:ext uri="{FF2B5EF4-FFF2-40B4-BE49-F238E27FC236}">
                <a16:creationId xmlns:a16="http://schemas.microsoft.com/office/drawing/2014/main" id="{0F3FC9F2-6EF9-B24A-8EF2-4C241B87D8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9391" y="939114"/>
            <a:ext cx="6246784" cy="46090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68692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3074" name="Picture 2" descr="The 6 Best Weather Apps for iPhone">
            <a:extLst>
              <a:ext uri="{FF2B5EF4-FFF2-40B4-BE49-F238E27FC236}">
                <a16:creationId xmlns:a16="http://schemas.microsoft.com/office/drawing/2014/main" id="{4FC3DF57-9249-3744-ADEB-30B5899653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9364" y="1087395"/>
            <a:ext cx="6307259" cy="427543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8FEC26B-D87F-EC4E-81B9-FBD8FC9D34E3}"/>
              </a:ext>
            </a:extLst>
          </p:cNvPr>
          <p:cNvSpPr txBox="1"/>
          <p:nvPr/>
        </p:nvSpPr>
        <p:spPr>
          <a:xfrm>
            <a:off x="7290486" y="1841157"/>
            <a:ext cx="4423719" cy="3477875"/>
          </a:xfrm>
          <a:prstGeom prst="rect">
            <a:avLst/>
          </a:prstGeom>
          <a:noFill/>
        </p:spPr>
        <p:txBody>
          <a:bodyPr wrap="square" rtlCol="0">
            <a:spAutoFit/>
          </a:bodyPr>
          <a:lstStyle/>
          <a:p>
            <a:pPr marL="342900" indent="-342900">
              <a:buFont typeface="Arial" panose="020B0604020202020204" pitchFamily="34" charset="0"/>
              <a:buChar char="•"/>
            </a:pPr>
            <a:r>
              <a:rPr lang="en-US" sz="2000" dirty="0">
                <a:solidFill>
                  <a:schemeClr val="bg1"/>
                </a:solidFill>
              </a:rPr>
              <a:t>Consider a weather app. These typically use the API of a third party to gather information about the weather at different locations! </a:t>
            </a:r>
          </a:p>
          <a:p>
            <a:pPr marL="342900" indent="-342900">
              <a:buFont typeface="Arial" panose="020B0604020202020204" pitchFamily="34" charset="0"/>
              <a:buChar char="•"/>
            </a:pPr>
            <a:r>
              <a:rPr lang="en-US" sz="2000" dirty="0">
                <a:solidFill>
                  <a:schemeClr val="bg1"/>
                </a:solidFill>
              </a:rPr>
              <a:t>There are APIs that exist which give you information about videogames, books, music, and so much more. Consider the Google Books API– you can use this API to search for books via an author, title, genre, subgenre, etc. </a:t>
            </a:r>
          </a:p>
        </p:txBody>
      </p:sp>
    </p:spTree>
    <p:extLst>
      <p:ext uri="{BB962C8B-B14F-4D97-AF65-F5344CB8AC3E}">
        <p14:creationId xmlns:p14="http://schemas.microsoft.com/office/powerpoint/2010/main" val="70450129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docProps/app.xml><?xml version="1.0" encoding="utf-8"?>
<Properties xmlns="http://schemas.openxmlformats.org/officeDocument/2006/extended-properties" xmlns:vt="http://schemas.openxmlformats.org/officeDocument/2006/docPropsVTypes">
  <Template/>
  <TotalTime>42481</TotalTime>
  <Words>5736</Words>
  <Application>Microsoft Macintosh PowerPoint</Application>
  <PresentationFormat>Widescreen</PresentationFormat>
  <Paragraphs>223</Paragraphs>
  <Slides>44</Slides>
  <Notes>0</Notes>
  <HiddenSlides>0</HiddenSlides>
  <MMClips>1</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44</vt:i4>
      </vt:variant>
    </vt:vector>
  </HeadingPairs>
  <TitlesOfParts>
    <vt:vector size="47" baseType="lpstr">
      <vt:lpstr>Arial</vt:lpstr>
      <vt:lpstr>Tw Cen MT</vt:lpstr>
      <vt:lpstr>Circuit</vt:lpstr>
      <vt:lpstr>Intro to apis</vt:lpstr>
      <vt:lpstr>About me</vt:lpstr>
      <vt:lpstr>What you’ll be learning</vt:lpstr>
      <vt:lpstr>General guidelines</vt:lpstr>
      <vt:lpstr>Grading and evaluation</vt:lpstr>
      <vt:lpstr>The project</vt:lpstr>
      <vt:lpstr>What is an API, anyway?</vt:lpstr>
      <vt:lpstr>PowerPoint Presentation</vt:lpstr>
      <vt:lpstr>PowerPoint Presentation</vt:lpstr>
      <vt:lpstr>PowerPoint Presentation</vt:lpstr>
      <vt:lpstr>PowerPoint Presentation</vt:lpstr>
      <vt:lpstr>PowerPoint Presentation</vt:lpstr>
      <vt:lpstr>History of apis: 40s – 50s</vt:lpstr>
      <vt:lpstr>History of apis: 60s – 70s</vt:lpstr>
      <vt:lpstr>History of apis: 90s+</vt:lpstr>
      <vt:lpstr>Remote procedure calls? (Theory)</vt:lpstr>
      <vt:lpstr>The 4 Different types of apis (privacy)</vt:lpstr>
      <vt:lpstr>The 4 Different types of apis (privacy)</vt:lpstr>
      <vt:lpstr>Web apis?</vt:lpstr>
      <vt:lpstr>http</vt:lpstr>
      <vt:lpstr>Servers</vt:lpstr>
      <vt:lpstr>Servers</vt:lpstr>
      <vt:lpstr>Internet protocol (IP) addresses</vt:lpstr>
      <vt:lpstr>Internet protocol (IP) addresses</vt:lpstr>
      <vt:lpstr>Internet protocol (IP) addresses</vt:lpstr>
      <vt:lpstr>Types of networks</vt:lpstr>
      <vt:lpstr>Types of networks</vt:lpstr>
      <vt:lpstr>Transmission Control Protocol (TCP)</vt:lpstr>
      <vt:lpstr>User Datagram Protocol (UDP)</vt:lpstr>
      <vt:lpstr>Transmission control protocol (TCP)  vs.  User datagram protocol (udp)</vt:lpstr>
      <vt:lpstr>URLs</vt:lpstr>
      <vt:lpstr>URLs</vt:lpstr>
      <vt:lpstr>URIs</vt:lpstr>
      <vt:lpstr>URNs</vt:lpstr>
      <vt:lpstr>PowerPoint Presentation</vt:lpstr>
      <vt:lpstr>http requests</vt:lpstr>
      <vt:lpstr>http responses</vt:lpstr>
      <vt:lpstr>PowerPoint Presentation</vt:lpstr>
      <vt:lpstr>http methods</vt:lpstr>
      <vt:lpstr>http methods</vt:lpstr>
      <vt:lpstr>http response codes</vt:lpstr>
      <vt:lpstr>Example of an http response for an options request</vt:lpstr>
      <vt:lpstr>Ssh protocol</vt:lpstr>
      <vt:lpstr>Ssh protocol - layers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 to apis</dc:title>
  <dc:creator>Microsoft Office User</dc:creator>
  <cp:lastModifiedBy>Microsoft Office User</cp:lastModifiedBy>
  <cp:revision>230</cp:revision>
  <dcterms:created xsi:type="dcterms:W3CDTF">2021-11-16T18:48:58Z</dcterms:created>
  <dcterms:modified xsi:type="dcterms:W3CDTF">2022-09-01T18:04:51Z</dcterms:modified>
</cp:coreProperties>
</file>